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notesSlides/notesSlide7.xml" ContentType="application/vnd.openxmlformats-officedocument.presentationml.notesSlide+xml"/>
  <Override PartName="/ppt/charts/chart10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8.xml" ContentType="application/vnd.openxmlformats-officedocument.presentationml.notesSlide+xml"/>
  <Override PartName="/ppt/charts/chart11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2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3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348" r:id="rId2"/>
    <p:sldId id="479" r:id="rId3"/>
    <p:sldId id="472" r:id="rId4"/>
    <p:sldId id="480" r:id="rId5"/>
    <p:sldId id="351" r:id="rId6"/>
    <p:sldId id="482" r:id="rId7"/>
    <p:sldId id="483" r:id="rId8"/>
    <p:sldId id="476" r:id="rId9"/>
    <p:sldId id="478" r:id="rId10"/>
    <p:sldId id="485" r:id="rId11"/>
    <p:sldId id="477" r:id="rId12"/>
    <p:sldId id="357" r:id="rId13"/>
    <p:sldId id="355" r:id="rId14"/>
    <p:sldId id="358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9E0000"/>
    <a:srgbClr val="8E0000"/>
    <a:srgbClr val="760000"/>
    <a:srgbClr val="FFFFCC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88" autoAdjust="0"/>
    <p:restoredTop sz="96340" autoAdjust="0"/>
  </p:normalViewPr>
  <p:slideViewPr>
    <p:cSldViewPr snapToGrid="0">
      <p:cViewPr varScale="1">
        <p:scale>
          <a:sx n="113" d="100"/>
          <a:sy n="113" d="100"/>
        </p:scale>
        <p:origin x="133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4903535713217694"/>
          <c:y val="0.18572368680079418"/>
          <c:w val="0.7993885444944453"/>
          <c:h val="0.60787553925676774"/>
        </c:manualLayout>
      </c:layout>
      <c:bar3DChart>
        <c:barDir val="col"/>
        <c:grouping val="stacked"/>
        <c:varyColors val="0"/>
        <c:ser>
          <c:idx val="0"/>
          <c:order val="0"/>
          <c:tx>
            <c:strRef>
              <c:f>Sales!$B$28</c:f>
              <c:strCache>
                <c:ptCount val="1"/>
                <c:pt idx="0">
                  <c:v>SCBU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Sales!$C$27:$G$27</c:f>
              <c:strCache>
                <c:ptCount val="5"/>
                <c:pt idx="0">
                  <c:v>FY19</c:v>
                </c:pt>
                <c:pt idx="1">
                  <c:v>FY20</c:v>
                </c:pt>
                <c:pt idx="2">
                  <c:v>FY21</c:v>
                </c:pt>
                <c:pt idx="3">
                  <c:v>FY22</c:v>
                </c:pt>
                <c:pt idx="4">
                  <c:v>FY23</c:v>
                </c:pt>
              </c:strCache>
            </c:strRef>
          </c:cat>
          <c:val>
            <c:numRef>
              <c:f>Sales!$C$28:$G$28</c:f>
              <c:numCache>
                <c:formatCode>#,##0</c:formatCode>
                <c:ptCount val="5"/>
                <c:pt idx="0">
                  <c:v>124.051</c:v>
                </c:pt>
                <c:pt idx="1">
                  <c:v>94.85</c:v>
                </c:pt>
                <c:pt idx="2">
                  <c:v>89.953999999999994</c:v>
                </c:pt>
                <c:pt idx="3">
                  <c:v>95.975999999999999</c:v>
                </c:pt>
                <c:pt idx="4">
                  <c:v>86.411000000000001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DB-4652-9DF2-7B3B692012A9}"/>
            </c:ext>
          </c:extLst>
        </c:ser>
        <c:ser>
          <c:idx val="1"/>
          <c:order val="1"/>
          <c:tx>
            <c:strRef>
              <c:f>Sales!$B$29</c:f>
              <c:strCache>
                <c:ptCount val="1"/>
                <c:pt idx="0">
                  <c:v>BCBU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Sales!$C$27:$G$27</c:f>
              <c:strCache>
                <c:ptCount val="5"/>
                <c:pt idx="0">
                  <c:v>FY19</c:v>
                </c:pt>
                <c:pt idx="1">
                  <c:v>FY20</c:v>
                </c:pt>
                <c:pt idx="2">
                  <c:v>FY21</c:v>
                </c:pt>
                <c:pt idx="3">
                  <c:v>FY22</c:v>
                </c:pt>
                <c:pt idx="4">
                  <c:v>FY23</c:v>
                </c:pt>
              </c:strCache>
            </c:strRef>
          </c:cat>
          <c:val>
            <c:numRef>
              <c:f>Sales!$C$29:$G$29</c:f>
              <c:numCache>
                <c:formatCode>#,##0</c:formatCode>
                <c:ptCount val="5"/>
                <c:pt idx="0">
                  <c:v>68.873000000000005</c:v>
                </c:pt>
                <c:pt idx="1">
                  <c:v>55.725000000000001</c:v>
                </c:pt>
                <c:pt idx="2">
                  <c:v>37.875999999999998</c:v>
                </c:pt>
                <c:pt idx="3">
                  <c:v>35.991999999999997</c:v>
                </c:pt>
                <c:pt idx="4">
                  <c:v>7.5490000000000004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8DB-4652-9DF2-7B3B692012A9}"/>
            </c:ext>
          </c:extLst>
        </c:ser>
        <c:ser>
          <c:idx val="2"/>
          <c:order val="2"/>
          <c:tx>
            <c:strRef>
              <c:f>Sales!$B$30</c:f>
              <c:strCache>
                <c:ptCount val="1"/>
                <c:pt idx="0">
                  <c:v>MEBD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Sales!$C$27:$G$27</c:f>
              <c:strCache>
                <c:ptCount val="5"/>
                <c:pt idx="0">
                  <c:v>FY19</c:v>
                </c:pt>
                <c:pt idx="1">
                  <c:v>FY20</c:v>
                </c:pt>
                <c:pt idx="2">
                  <c:v>FY21</c:v>
                </c:pt>
                <c:pt idx="3">
                  <c:v>FY22</c:v>
                </c:pt>
                <c:pt idx="4">
                  <c:v>FY23</c:v>
                </c:pt>
              </c:strCache>
            </c:strRef>
          </c:cat>
          <c:val>
            <c:numRef>
              <c:f>Sales!$C$30:$G$30</c:f>
              <c:numCache>
                <c:formatCode>#,##0</c:formatCode>
                <c:ptCount val="5"/>
                <c:pt idx="0">
                  <c:v>17.247</c:v>
                </c:pt>
                <c:pt idx="1">
                  <c:v>25.289000000000001</c:v>
                </c:pt>
                <c:pt idx="2">
                  <c:v>42.311999999999998</c:v>
                </c:pt>
                <c:pt idx="3">
                  <c:v>54.987000000000002</c:v>
                </c:pt>
                <c:pt idx="4">
                  <c:v>38.954000000000001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8DB-4652-9DF2-7B3B692012A9}"/>
            </c:ext>
          </c:extLst>
        </c:ser>
        <c:ser>
          <c:idx val="3"/>
          <c:order val="3"/>
          <c:tx>
            <c:strRef>
              <c:f>Sales!$B$31</c:f>
              <c:strCache>
                <c:ptCount val="1"/>
                <c:pt idx="0">
                  <c:v>PAPVN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cat>
            <c:strRef>
              <c:f>Sales!$C$27:$G$27</c:f>
              <c:strCache>
                <c:ptCount val="5"/>
                <c:pt idx="0">
                  <c:v>FY19</c:v>
                </c:pt>
                <c:pt idx="1">
                  <c:v>FY20</c:v>
                </c:pt>
                <c:pt idx="2">
                  <c:v>FY21</c:v>
                </c:pt>
                <c:pt idx="3">
                  <c:v>FY22</c:v>
                </c:pt>
                <c:pt idx="4">
                  <c:v>FY23</c:v>
                </c:pt>
              </c:strCache>
            </c:strRef>
          </c:cat>
          <c:val>
            <c:numRef>
              <c:f>Sales!$C$31:$G$31</c:f>
              <c:numCache>
                <c:formatCode>#,##0</c:formatCode>
                <c:ptCount val="5"/>
                <c:pt idx="0">
                  <c:v>6.1210000000000004</c:v>
                </c:pt>
                <c:pt idx="1">
                  <c:v>17.989999999999998</c:v>
                </c:pt>
                <c:pt idx="2">
                  <c:v>25.172000000000001</c:v>
                </c:pt>
                <c:pt idx="3">
                  <c:v>33.158999999999999</c:v>
                </c:pt>
                <c:pt idx="4">
                  <c:v>18.734999999999999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8DB-4652-9DF2-7B3B692012A9}"/>
            </c:ext>
          </c:extLst>
        </c:ser>
        <c:ser>
          <c:idx val="4"/>
          <c:order val="4"/>
          <c:tx>
            <c:strRef>
              <c:f>Sales!$B$32</c:f>
              <c:strCache>
                <c:ptCount val="1"/>
                <c:pt idx="0">
                  <c:v>KABD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  <a:sp3d/>
          </c:spPr>
          <c:invertIfNegative val="0"/>
          <c:cat>
            <c:strRef>
              <c:f>Sales!$C$27:$G$27</c:f>
              <c:strCache>
                <c:ptCount val="5"/>
                <c:pt idx="0">
                  <c:v>FY19</c:v>
                </c:pt>
                <c:pt idx="1">
                  <c:v>FY20</c:v>
                </c:pt>
                <c:pt idx="2">
                  <c:v>FY21</c:v>
                </c:pt>
                <c:pt idx="3">
                  <c:v>FY22</c:v>
                </c:pt>
                <c:pt idx="4">
                  <c:v>FY23</c:v>
                </c:pt>
              </c:strCache>
            </c:strRef>
          </c:cat>
          <c:val>
            <c:numRef>
              <c:f>Sales!$C$32:$G$32</c:f>
              <c:numCache>
                <c:formatCode>#,##0</c:formatCode>
                <c:ptCount val="5"/>
                <c:pt idx="1">
                  <c:v>1.9410000000000001</c:v>
                </c:pt>
                <c:pt idx="2">
                  <c:v>11.574</c:v>
                </c:pt>
                <c:pt idx="3">
                  <c:v>23.475999999999999</c:v>
                </c:pt>
                <c:pt idx="4">
                  <c:v>22.393000000000001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8DB-4652-9DF2-7B3B692012A9}"/>
            </c:ext>
          </c:extLst>
        </c:ser>
        <c:ser>
          <c:idx val="5"/>
          <c:order val="5"/>
          <c:tx>
            <c:strRef>
              <c:f>Sales!$B$33</c:f>
              <c:strCache>
                <c:ptCount val="1"/>
                <c:pt idx="0">
                  <c:v>VSBU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  <a:sp3d/>
          </c:spPr>
          <c:invertIfNegative val="0"/>
          <c:cat>
            <c:strRef>
              <c:f>Sales!$C$27:$G$27</c:f>
              <c:strCache>
                <c:ptCount val="5"/>
                <c:pt idx="0">
                  <c:v>FY19</c:v>
                </c:pt>
                <c:pt idx="1">
                  <c:v>FY20</c:v>
                </c:pt>
                <c:pt idx="2">
                  <c:v>FY21</c:v>
                </c:pt>
                <c:pt idx="3">
                  <c:v>FY22</c:v>
                </c:pt>
                <c:pt idx="4">
                  <c:v>FY23</c:v>
                </c:pt>
              </c:strCache>
            </c:strRef>
          </c:cat>
          <c:val>
            <c:numRef>
              <c:f>Sales!$C$33:$G$33</c:f>
              <c:numCache>
                <c:formatCode>General</c:formatCode>
                <c:ptCount val="5"/>
                <c:pt idx="0" formatCode="#,##0">
                  <c:v>2.1000000000000001E-2</c:v>
                </c:pt>
                <c:pt idx="4" formatCode="#,##0">
                  <c:v>44.581000000000003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8DB-4652-9DF2-7B3B692012A9}"/>
            </c:ext>
          </c:extLst>
        </c:ser>
        <c:ser>
          <c:idx val="6"/>
          <c:order val="6"/>
          <c:tx>
            <c:strRef>
              <c:f>Sales!$B$34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  <a:sp3d/>
          </c:spPr>
          <c:invertIfNegative val="0"/>
          <c:cat>
            <c:strRef>
              <c:f>Sales!$C$27:$G$27</c:f>
              <c:strCache>
                <c:ptCount val="5"/>
                <c:pt idx="0">
                  <c:v>FY19</c:v>
                </c:pt>
                <c:pt idx="1">
                  <c:v>FY20</c:v>
                </c:pt>
                <c:pt idx="2">
                  <c:v>FY21</c:v>
                </c:pt>
                <c:pt idx="3">
                  <c:v>FY22</c:v>
                </c:pt>
                <c:pt idx="4">
                  <c:v>FY23</c:v>
                </c:pt>
              </c:strCache>
            </c:strRef>
          </c:cat>
          <c:val>
            <c:numRef>
              <c:f>Sales!$C$34:$G$34</c:f>
              <c:numCache>
                <c:formatCode>#,##0</c:formatCode>
                <c:ptCount val="5"/>
                <c:pt idx="0">
                  <c:v>0.50900000000000001</c:v>
                </c:pt>
                <c:pt idx="1">
                  <c:v>0.995</c:v>
                </c:pt>
                <c:pt idx="2">
                  <c:v>1.1319999999999999</c:v>
                </c:pt>
                <c:pt idx="3">
                  <c:v>1.097</c:v>
                </c:pt>
                <c:pt idx="4">
                  <c:v>1.1539999999999999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8DB-4652-9DF2-7B3B692012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397105088"/>
        <c:axId val="1306691680"/>
        <c:axId val="0"/>
      </c:bar3DChart>
      <c:catAx>
        <c:axId val="1397105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306691680"/>
        <c:crosses val="autoZero"/>
        <c:auto val="1"/>
        <c:lblAlgn val="ctr"/>
        <c:lblOffset val="100"/>
        <c:noMultiLvlLbl val="0"/>
      </c:catAx>
      <c:valAx>
        <c:axId val="1306691680"/>
        <c:scaling>
          <c:orientation val="minMax"/>
          <c:max val="2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397105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546494328573148E-4"/>
          <c:y val="0.81105040694648833"/>
          <c:w val="0.95295245856589184"/>
          <c:h val="0.1019946466559132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6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125176317252438"/>
          <c:y val="0.29814880087690526"/>
          <c:w val="0.74883634186182446"/>
          <c:h val="0.4071945348266258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80~85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Sep</c:v>
                </c:pt>
                <c:pt idx="1">
                  <c:v>Oct</c:v>
                </c:pt>
                <c:pt idx="2">
                  <c:v>Nov</c:v>
                </c:pt>
                <c:pt idx="3">
                  <c:v>Dec</c:v>
                </c:pt>
              </c:strCache>
            </c:strRef>
          </c:cat>
          <c:val>
            <c:numRef>
              <c:f>Sheet1!$B$2:$E$2</c:f>
              <c:numCache>
                <c:formatCode>0%</c:formatCode>
                <c:ptCount val="4"/>
                <c:pt idx="0">
                  <c:v>0.11</c:v>
                </c:pt>
                <c:pt idx="1">
                  <c:v>0.22222222222222221</c:v>
                </c:pt>
                <c:pt idx="2">
                  <c:v>0.11</c:v>
                </c:pt>
                <c:pt idx="3">
                  <c:v>0.22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AC-409E-ABC4-EE8B8DE54038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86~95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Sep</c:v>
                </c:pt>
                <c:pt idx="1">
                  <c:v>Oct</c:v>
                </c:pt>
                <c:pt idx="2">
                  <c:v>Nov</c:v>
                </c:pt>
                <c:pt idx="3">
                  <c:v>Dec</c:v>
                </c:pt>
              </c:strCache>
            </c:strRef>
          </c:cat>
          <c:val>
            <c:numRef>
              <c:f>Sheet1!$B$3:$E$3</c:f>
              <c:numCache>
                <c:formatCode>0%</c:formatCode>
                <c:ptCount val="4"/>
                <c:pt idx="0">
                  <c:v>0.22</c:v>
                </c:pt>
                <c:pt idx="1">
                  <c:v>0.44</c:v>
                </c:pt>
                <c:pt idx="2">
                  <c:v>0</c:v>
                </c:pt>
                <c:pt idx="3">
                  <c:v>0.22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0AC-409E-ABC4-EE8B8DE54038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96~100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Sep</c:v>
                </c:pt>
                <c:pt idx="1">
                  <c:v>Oct</c:v>
                </c:pt>
                <c:pt idx="2">
                  <c:v>Nov</c:v>
                </c:pt>
                <c:pt idx="3">
                  <c:v>Dec</c:v>
                </c:pt>
              </c:strCache>
            </c:strRef>
          </c:cat>
          <c:val>
            <c:numRef>
              <c:f>Sheet1!$B$4:$E$4</c:f>
              <c:numCache>
                <c:formatCode>0%</c:formatCode>
                <c:ptCount val="4"/>
                <c:pt idx="0">
                  <c:v>0.67</c:v>
                </c:pt>
                <c:pt idx="1">
                  <c:v>0.36</c:v>
                </c:pt>
                <c:pt idx="2">
                  <c:v>0.89</c:v>
                </c:pt>
                <c:pt idx="3">
                  <c:v>0.56000000000000005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0AC-409E-ABC4-EE8B8DE540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4"/>
        <c:overlap val="100"/>
        <c:axId val="2095387055"/>
        <c:axId val="2111477055"/>
      </c:barChart>
      <c:catAx>
        <c:axId val="20953870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111477055"/>
        <c:crosses val="autoZero"/>
        <c:auto val="1"/>
        <c:lblAlgn val="ctr"/>
        <c:lblOffset val="100"/>
        <c:noMultiLvlLbl val="0"/>
      </c:catAx>
      <c:valAx>
        <c:axId val="2111477055"/>
        <c:scaling>
          <c:orientation val="minMax"/>
          <c:max val="1"/>
          <c:min val="0"/>
        </c:scaling>
        <c:delete val="0"/>
        <c:axPos val="l"/>
        <c:numFmt formatCode="0%" sourceLinked="1"/>
        <c:majorTickMark val="in"/>
        <c:minorTickMark val="none"/>
        <c:tickLblPos val="nextTo"/>
        <c:spPr>
          <a:noFill/>
          <a:ln>
            <a:solidFill>
              <a:schemeClr val="bg1">
                <a:lumMod val="6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095387055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7846597706883469"/>
          <c:y val="5.7760835504882674E-3"/>
          <c:w val="0.68380007440091284"/>
          <c:h val="0.26475448079426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340452546138847"/>
          <c:y val="0.39330622095101903"/>
          <c:w val="0.71223398177118757"/>
          <c:h val="0.46777404772017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Risk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Sheet1!$A$7:$A$9</c:f>
              <c:strCache>
                <c:ptCount val="3"/>
                <c:pt idx="0">
                  <c:v>Sep</c:v>
                </c:pt>
                <c:pt idx="1">
                  <c:v>Oct</c:v>
                </c:pt>
                <c:pt idx="2">
                  <c:v>Nov</c:v>
                </c:pt>
              </c:strCache>
            </c:strRef>
          </c:cat>
          <c:val>
            <c:numRef>
              <c:f>Sheet1!$B$7:$B$9</c:f>
              <c:numCache>
                <c:formatCode>General</c:formatCode>
                <c:ptCount val="3"/>
                <c:pt idx="0">
                  <c:v>12</c:v>
                </c:pt>
                <c:pt idx="1">
                  <c:v>22</c:v>
                </c:pt>
                <c:pt idx="2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54-4547-8142-4A33EE8325D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>
              <a:softEdge rad="0"/>
            </a:effectLst>
          </c:spPr>
          <c:invertIfNegative val="0"/>
          <c:cat>
            <c:strRef>
              <c:f>Sheet1!$A$7:$A$9</c:f>
              <c:strCache>
                <c:ptCount val="3"/>
                <c:pt idx="0">
                  <c:v>Sep</c:v>
                </c:pt>
                <c:pt idx="1">
                  <c:v>Oct</c:v>
                </c:pt>
                <c:pt idx="2">
                  <c:v>Nov</c:v>
                </c:pt>
              </c:strCache>
            </c:strRef>
          </c:cat>
          <c:val>
            <c:numRef>
              <c:f>Sheet1!$C$7:$C$9</c:f>
              <c:numCache>
                <c:formatCode>General</c:formatCode>
                <c:ptCount val="3"/>
                <c:pt idx="0">
                  <c:v>9</c:v>
                </c:pt>
                <c:pt idx="1">
                  <c:v>7</c:v>
                </c:pt>
                <c:pt idx="2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C54-4547-8142-4A33EE8325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6"/>
        <c:overlap val="100"/>
        <c:axId val="2094962511"/>
        <c:axId val="2094964591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% Risk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diamond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9.2141658731238363E-2"/>
                  <c:y val="-0.1135144797997855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C54-4547-8142-4A33EE8325D2}"/>
                </c:ext>
              </c:extLst>
            </c:dLbl>
            <c:dLbl>
              <c:idx val="1"/>
              <c:layout>
                <c:manualLayout>
                  <c:x val="-6.9106244048428786E-2"/>
                  <c:y val="-0.1021630318198069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C54-4547-8142-4A33EE8325D2}"/>
                </c:ext>
              </c:extLst>
            </c:dLbl>
            <c:dLbl>
              <c:idx val="2"/>
              <c:layout>
                <c:manualLayout>
                  <c:x val="-8.753457579467655E-2"/>
                  <c:y val="-0.1135144797997854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C54-4547-8142-4A33EE8325D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rgbClr val="00B05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Sheet1!$A$7:$A$9</c:f>
              <c:strCache>
                <c:ptCount val="3"/>
                <c:pt idx="0">
                  <c:v>Sep</c:v>
                </c:pt>
                <c:pt idx="1">
                  <c:v>Oct</c:v>
                </c:pt>
                <c:pt idx="2">
                  <c:v>Nov</c:v>
                </c:pt>
              </c:strCache>
            </c:strRef>
          </c:cat>
          <c:val>
            <c:numRef>
              <c:f>Sheet1!$D$7:$D$9</c:f>
              <c:numCache>
                <c:formatCode>0%</c:formatCode>
                <c:ptCount val="3"/>
                <c:pt idx="0">
                  <c:v>0.5714285714285714</c:v>
                </c:pt>
                <c:pt idx="1">
                  <c:v>0.75862068965517238</c:v>
                </c:pt>
                <c:pt idx="2">
                  <c:v>0.72727272727272729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C54-4547-8142-4A33EE8325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4963759"/>
        <c:axId val="2094965423"/>
      </c:lineChart>
      <c:catAx>
        <c:axId val="20949625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bg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094964591"/>
        <c:crosses val="autoZero"/>
        <c:auto val="1"/>
        <c:lblAlgn val="ctr"/>
        <c:lblOffset val="0"/>
        <c:tickLblSkip val="1"/>
        <c:noMultiLvlLbl val="0"/>
      </c:catAx>
      <c:valAx>
        <c:axId val="2094964591"/>
        <c:scaling>
          <c:orientation val="minMax"/>
          <c:max val="40"/>
          <c:min val="0"/>
        </c:scaling>
        <c:delete val="0"/>
        <c:axPos val="l"/>
        <c:numFmt formatCode="General" sourceLinked="1"/>
        <c:majorTickMark val="in"/>
        <c:minorTickMark val="none"/>
        <c:tickLblPos val="nextTo"/>
        <c:spPr>
          <a:noFill/>
          <a:ln>
            <a:solidFill>
              <a:schemeClr val="bg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094962511"/>
        <c:crosses val="autoZero"/>
        <c:crossBetween val="between"/>
        <c:majorUnit val="20"/>
      </c:valAx>
      <c:valAx>
        <c:axId val="2094965423"/>
        <c:scaling>
          <c:orientation val="minMax"/>
          <c:max val="1"/>
        </c:scaling>
        <c:delete val="0"/>
        <c:axPos val="r"/>
        <c:numFmt formatCode="0%" sourceLinked="1"/>
        <c:majorTickMark val="in"/>
        <c:minorTickMark val="none"/>
        <c:tickLblPos val="nextTo"/>
        <c:spPr>
          <a:noFill/>
          <a:ln>
            <a:solidFill>
              <a:schemeClr val="bg1">
                <a:lumMod val="50000"/>
              </a:schemeClr>
            </a:solidFill>
          </a:ln>
          <a:effectLst/>
        </c:spPr>
        <c:txPr>
          <a:bodyPr rot="0" spcFirstLastPara="1" vertOverflow="ellipsis" wrap="square" anchor="ctr" anchorCtr="0"/>
          <a:lstStyle/>
          <a:p>
            <a:pPr>
              <a:defRPr sz="1200" b="1" i="0" u="none" strike="noStrike" kern="1200" baseline="0">
                <a:solidFill>
                  <a:srgbClr val="00B05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094963759"/>
        <c:crosses val="max"/>
        <c:crossBetween val="between"/>
        <c:majorUnit val="0.5"/>
      </c:valAx>
      <c:catAx>
        <c:axId val="209496375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9496542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ayout>
        <c:manualLayout>
          <c:xMode val="edge"/>
          <c:yMode val="edge"/>
          <c:x val="0"/>
          <c:y val="0.18354005551170507"/>
          <c:w val="0.99692208092406664"/>
          <c:h val="0.1568223627402079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25806451612903E-2"/>
          <c:y val="4.8109965635738799E-2"/>
          <c:w val="0.880645161290323"/>
          <c:h val="0.93814432989690699"/>
        </c:manualLayout>
      </c:layout>
      <c:radarChart>
        <c:radarStyle val="marker"/>
        <c:varyColors val="0"/>
        <c:ser>
          <c:idx val="0"/>
          <c:order val="0"/>
          <c:spPr>
            <a:ln>
              <a:solidFill>
                <a:schemeClr val="accent2">
                  <a:lumMod val="75000"/>
                </a:schemeClr>
              </a:solidFill>
            </a:ln>
          </c:spPr>
          <c:marker>
            <c:spPr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c:spPr>
          </c:marker>
          <c:val>
            <c:numRef>
              <c:f>Sheet1!$C$5:$G$5</c:f>
              <c:numCache>
                <c:formatCode>General</c:formatCode>
                <c:ptCount val="5"/>
                <c:pt idx="0">
                  <c:v>2.8</c:v>
                </c:pt>
                <c:pt idx="1">
                  <c:v>3.2</c:v>
                </c:pt>
                <c:pt idx="2">
                  <c:v>3.3</c:v>
                </c:pt>
                <c:pt idx="3">
                  <c:v>3.2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91-4059-8346-C6812AFE3442}"/>
            </c:ext>
          </c:extLst>
        </c:ser>
        <c:ser>
          <c:idx val="1"/>
          <c:order val="1"/>
          <c:spPr>
            <a:ln>
              <a:solidFill>
                <a:srgbClr val="00B050"/>
              </a:solidFill>
            </a:ln>
          </c:spPr>
          <c:marker>
            <c:spPr>
              <a:solidFill>
                <a:srgbClr val="00B050"/>
              </a:solidFill>
              <a:ln>
                <a:solidFill>
                  <a:srgbClr val="00B050"/>
                </a:solidFill>
              </a:ln>
            </c:spPr>
          </c:marker>
          <c:val>
            <c:numRef>
              <c:f>Sheet1!$C$6:$G$6</c:f>
              <c:numCache>
                <c:formatCode>General</c:formatCode>
                <c:ptCount val="5"/>
                <c:pt idx="0">
                  <c:v>3.56</c:v>
                </c:pt>
                <c:pt idx="1">
                  <c:v>4</c:v>
                </c:pt>
                <c:pt idx="2">
                  <c:v>4.7</c:v>
                </c:pt>
                <c:pt idx="3">
                  <c:v>4.5999999999999996</c:v>
                </c:pt>
                <c:pt idx="4">
                  <c:v>4.4000000000000004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191-4059-8346-C6812AFE34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2770944"/>
        <c:axId val="162772480"/>
      </c:radarChart>
      <c:catAx>
        <c:axId val="162770944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one"/>
        <c:txPr>
          <a:bodyPr rot="0" vert="horz"/>
          <a:lstStyle/>
          <a:p>
            <a:pPr>
              <a:defRPr/>
            </a:pPr>
            <a:endParaRPr lang="en-US"/>
          </a:p>
        </c:txPr>
        <c:crossAx val="162772480"/>
        <c:crosses val="autoZero"/>
        <c:auto val="0"/>
        <c:lblAlgn val="ctr"/>
        <c:lblOffset val="100"/>
        <c:noMultiLvlLbl val="0"/>
      </c:catAx>
      <c:valAx>
        <c:axId val="162772480"/>
        <c:scaling>
          <c:orientation val="minMax"/>
          <c:max val="5"/>
        </c:scaling>
        <c:delete val="0"/>
        <c:axPos val="l"/>
        <c:majorGridlines/>
        <c:numFmt formatCode="General" sourceLinked="1"/>
        <c:majorTickMark val="cross"/>
        <c:minorTickMark val="none"/>
        <c:tickLblPos val="nextTo"/>
        <c:txPr>
          <a:bodyPr rot="0" vert="horz"/>
          <a:lstStyle/>
          <a:p>
            <a:pPr>
              <a:defRPr sz="700"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162770944"/>
        <c:crosses val="autoZero"/>
        <c:crossBetween val="between"/>
        <c:majorUnit val="1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945221348152974E-2"/>
          <c:y val="3.3610023569706363E-3"/>
          <c:w val="0.34779187665004274"/>
          <c:h val="0.9804850056112484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A90-4513-974B-12350091B91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DA90-4513-974B-12350091B91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90-4513-974B-12350091B91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90-4513-974B-12350091B911}"/>
              </c:ext>
            </c:extLst>
          </c:dPt>
          <c:dLbls>
            <c:dLbl>
              <c:idx val="0"/>
              <c:layout>
                <c:manualLayout>
                  <c:x val="-0.12395479094071582"/>
                  <c:y val="0.14155123312007578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A90-4513-974B-12350091B911}"/>
                </c:ext>
              </c:extLst>
            </c:dLbl>
            <c:dLbl>
              <c:idx val="1"/>
              <c:layout>
                <c:manualLayout>
                  <c:x val="0.11661699672859829"/>
                  <c:y val="-0.28726718655204997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A90-4513-974B-12350091B911}"/>
                </c:ext>
              </c:extLst>
            </c:dLbl>
            <c:dLbl>
              <c:idx val="2"/>
              <c:layout>
                <c:manualLayout>
                  <c:x val="3.2341856527748077E-2"/>
                  <c:y val="-1.82457932055867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6259128561951911E-2"/>
                      <c:h val="0.1419001403017349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DA90-4513-974B-12350091B911}"/>
                </c:ext>
              </c:extLst>
            </c:dLbl>
            <c:dLbl>
              <c:idx val="3"/>
              <c:layout>
                <c:manualLayout>
                  <c:x val="1.6749553436486025E-2"/>
                  <c:y val="7.5589714708859529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A90-4513-974B-12350091B91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Imrovement equipment</c:v>
                </c:pt>
                <c:pt idx="1">
                  <c:v>Change part</c:v>
                </c:pt>
                <c:pt idx="2">
                  <c:v>Recheck / Reset</c:v>
                </c:pt>
                <c:pt idx="3">
                  <c:v>Re-insert cable/part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298.60300000000001</c:v>
                </c:pt>
                <c:pt idx="1">
                  <c:v>553.654</c:v>
                </c:pt>
                <c:pt idx="2">
                  <c:v>36.231000000000002</c:v>
                </c:pt>
                <c:pt idx="3">
                  <c:v>20.664000000000001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90-4513-974B-12350091B9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0847908650024084"/>
          <c:y val="4.6630418631150394E-4"/>
          <c:w val="0.55261586918120609"/>
          <c:h val="0.9807838343503635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366102623600691"/>
          <c:y val="0.22479094814104938"/>
          <c:w val="0.79917951620915528"/>
          <c:h val="0.6048059001543177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190</c:v>
                </c:pt>
                <c:pt idx="1">
                  <c:v>203</c:v>
                </c:pt>
                <c:pt idx="2">
                  <c:v>217</c:v>
                </c:pt>
                <c:pt idx="3">
                  <c:v>232</c:v>
                </c:pt>
                <c:pt idx="4">
                  <c:v>249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6F-4E34-AF13-A759D8F0D9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8"/>
        <c:overlap val="-17"/>
        <c:axId val="1737195983"/>
        <c:axId val="1953494735"/>
      </c:barChart>
      <c:catAx>
        <c:axId val="17371959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53494735"/>
        <c:crosses val="autoZero"/>
        <c:auto val="1"/>
        <c:lblAlgn val="ctr"/>
        <c:lblOffset val="100"/>
        <c:noMultiLvlLbl val="0"/>
      </c:catAx>
      <c:valAx>
        <c:axId val="1953494735"/>
        <c:scaling>
          <c:orientation val="minMax"/>
          <c:max val="2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371959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5314996460077919E-2"/>
          <c:y val="0.21809858869332469"/>
          <c:w val="0.87539704885595626"/>
          <c:h val="0.5638643789903016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SCBU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24</c:v>
                </c:pt>
                <c:pt idx="1">
                  <c:v>42</c:v>
                </c:pt>
                <c:pt idx="2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7B-40DA-A4C9-3F9DE99C77F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MEBD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48</c:v>
                </c:pt>
                <c:pt idx="1">
                  <c:v>61</c:v>
                </c:pt>
                <c:pt idx="2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C7B-40DA-A4C9-3F9DE99C77F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KABD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  <c:pt idx="0">
                  <c:v>43</c:v>
                </c:pt>
                <c:pt idx="1">
                  <c:v>52</c:v>
                </c:pt>
                <c:pt idx="2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C7B-40DA-A4C9-3F9DE99C77F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PAPVN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</c:numCache>
            </c:numRef>
          </c:cat>
          <c:val>
            <c:numRef>
              <c:f>Sheet1!$E$2:$E$4</c:f>
              <c:numCache>
                <c:formatCode>General</c:formatCode>
                <c:ptCount val="3"/>
                <c:pt idx="0">
                  <c:v>206</c:v>
                </c:pt>
                <c:pt idx="1">
                  <c:v>230</c:v>
                </c:pt>
                <c:pt idx="2">
                  <c:v>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C7B-40DA-A4C9-3F9DE99C77F4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VSBU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</c:numCache>
            </c:numRef>
          </c:cat>
          <c:val>
            <c:numRef>
              <c:f>Sheet1!$F$2:$F$4</c:f>
              <c:numCache>
                <c:formatCode>General</c:formatCode>
                <c:ptCount val="3"/>
                <c:pt idx="2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7B-40DA-A4C9-3F9DE99C77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"/>
        <c:overlap val="-27"/>
        <c:axId val="1787796832"/>
        <c:axId val="740038272"/>
      </c:barChart>
      <c:catAx>
        <c:axId val="1787796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0038272"/>
        <c:crosses val="autoZero"/>
        <c:auto val="1"/>
        <c:lblAlgn val="ctr"/>
        <c:lblOffset val="100"/>
        <c:noMultiLvlLbl val="0"/>
      </c:catAx>
      <c:valAx>
        <c:axId val="740038272"/>
        <c:scaling>
          <c:orientation val="minMax"/>
          <c:max val="200"/>
          <c:min val="0"/>
        </c:scaling>
        <c:delete val="0"/>
        <c:axPos val="l"/>
        <c:numFmt formatCode="General" sourceLinked="1"/>
        <c:majorTickMark val="in"/>
        <c:minorTickMark val="none"/>
        <c:tickLblPos val="nextTo"/>
        <c:spPr>
          <a:noFill/>
          <a:ln>
            <a:solidFill>
              <a:schemeClr val="bg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7796832"/>
        <c:crosses val="autoZero"/>
        <c:crossBetween val="between"/>
        <c:majorUnit val="100"/>
        <c:minorUnit val="10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0766897347549435"/>
          <c:y val="1.8524154394107269E-2"/>
          <c:w val="0.86393840701131064"/>
          <c:h val="0.205976106353199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646479955438079"/>
          <c:y val="0.47735053710286923"/>
          <c:w val="0.74872886829300767"/>
          <c:h val="0.3229465767858533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OQC</c:v>
                </c:pt>
                <c:pt idx="1">
                  <c:v>Market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9B-416A-AF74-676F5EE1AC7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Method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OQC</c:v>
                </c:pt>
                <c:pt idx="1">
                  <c:v>Market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14</c:v>
                </c:pt>
                <c:pt idx="1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39B-416A-AF74-676F5EE1AC7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Machine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OQC</c:v>
                </c:pt>
                <c:pt idx="1">
                  <c:v>Market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7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39B-416A-AF74-676F5EE1AC7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Part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OQC</c:v>
                </c:pt>
                <c:pt idx="1">
                  <c:v>Market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17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39B-416A-AF74-676F5EE1AC7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OQC</c:v>
                </c:pt>
                <c:pt idx="1">
                  <c:v>Market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  <c:pt idx="0">
                  <c:v>3</c:v>
                </c:pt>
                <c:pt idx="1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39B-416A-AF74-676F5EE1AC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0982047"/>
        <c:axId val="364065375"/>
      </c:barChart>
      <c:lineChart>
        <c:grouping val="standard"/>
        <c:varyColors val="0"/>
        <c:ser>
          <c:idx val="5"/>
          <c:order val="5"/>
          <c:tx>
            <c:strRef>
              <c:f>Sheet1!$G$1</c:f>
              <c:strCache>
                <c:ptCount val="1"/>
                <c:pt idx="0">
                  <c:v>Monozukuri ratio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diamond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5.9565522074281708E-2"/>
                  <c:y val="-9.80939268659570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39B-416A-AF74-676F5EE1AC75}"/>
                </c:ext>
              </c:extLst>
            </c:dLbl>
            <c:dLbl>
              <c:idx val="1"/>
              <c:layout>
                <c:manualLayout>
                  <c:x val="-5.956552207428184E-2"/>
                  <c:y val="-8.174493905496413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39B-416A-AF74-676F5EE1AC7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OQC</c:v>
                </c:pt>
                <c:pt idx="1">
                  <c:v>Market</c:v>
                </c:pt>
              </c:strCache>
            </c:strRef>
          </c:cat>
          <c:val>
            <c:numRef>
              <c:f>Sheet1!$G$2:$G$3</c:f>
              <c:numCache>
                <c:formatCode>0%</c:formatCode>
                <c:ptCount val="2"/>
                <c:pt idx="0">
                  <c:v>0.6</c:v>
                </c:pt>
                <c:pt idx="1">
                  <c:v>0.37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539B-416A-AF74-676F5EE1AC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86105792"/>
        <c:axId val="1545492128"/>
      </c:lineChart>
      <c:catAx>
        <c:axId val="50982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64065375"/>
        <c:crosses val="autoZero"/>
        <c:auto val="1"/>
        <c:lblAlgn val="ctr"/>
        <c:lblOffset val="100"/>
        <c:noMultiLvlLbl val="0"/>
      </c:catAx>
      <c:valAx>
        <c:axId val="364065375"/>
        <c:scaling>
          <c:orientation val="minMax"/>
          <c:max val="50"/>
          <c:min val="0"/>
        </c:scaling>
        <c:delete val="0"/>
        <c:axPos val="l"/>
        <c:numFmt formatCode="General" sourceLinked="1"/>
        <c:majorTickMark val="in"/>
        <c:minorTickMark val="none"/>
        <c:tickLblPos val="nextTo"/>
        <c:spPr>
          <a:noFill/>
          <a:ln>
            <a:solidFill>
              <a:schemeClr val="bg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0982047"/>
        <c:crosses val="autoZero"/>
        <c:crossBetween val="between"/>
        <c:majorUnit val="20"/>
        <c:minorUnit val="20"/>
      </c:valAx>
      <c:valAx>
        <c:axId val="1545492128"/>
        <c:scaling>
          <c:orientation val="minMax"/>
        </c:scaling>
        <c:delete val="0"/>
        <c:axPos val="r"/>
        <c:numFmt formatCode="0%" sourceLinked="1"/>
        <c:majorTickMark val="in"/>
        <c:minorTickMark val="none"/>
        <c:tickLblPos val="nextTo"/>
        <c:spPr>
          <a:noFill/>
          <a:ln>
            <a:solidFill>
              <a:schemeClr val="bg1">
                <a:lumMod val="6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6105792"/>
        <c:crosses val="max"/>
        <c:crossBetween val="between"/>
        <c:majorUnit val="0.5"/>
      </c:valAx>
      <c:catAx>
        <c:axId val="178610579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54549212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"/>
          <c:y val="3.0485712980002102E-2"/>
          <c:w val="0.95795374912403641"/>
          <c:h val="0.3953925255361694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705136793865465"/>
          <c:y val="0.19009339023828031"/>
          <c:w val="0.81294857425103062"/>
          <c:h val="0.790253188250709"/>
        </c:manualLayout>
      </c:layout>
      <c:ofPieChart>
        <c:ofPieType val="bar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91A-46EB-9F8D-9EF5F15F8AE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91A-46EB-9F8D-9EF5F15F8AE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91A-46EB-9F8D-9EF5F15F8AE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91A-46EB-9F8D-9EF5F15F8AEF}"/>
              </c:ext>
            </c:extLst>
          </c:dPt>
          <c:dPt>
            <c:idx val="4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291A-46EB-9F8D-9EF5F15F8AEF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91A-46EB-9F8D-9EF5F15F8A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10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9688683412154183E-2"/>
          <c:y val="0.18751520011958417"/>
          <c:w val="0.58511615903578318"/>
          <c:h val="0.6970418828998802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rgbClr val="FF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1B9-40D3-99BB-4C6EAC12850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61B9-40D3-99BB-4C6EAC12850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1B9-40D3-99BB-4C6EAC12850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61B9-40D3-99BB-4C6EAC128506}"/>
              </c:ext>
            </c:extLst>
          </c:dPt>
          <c:dLbls>
            <c:dLbl>
              <c:idx val="0"/>
              <c:layout>
                <c:manualLayout>
                  <c:x val="-0.21193290711279883"/>
                  <c:y val="-0.2360689791807299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1B9-40D3-99BB-4C6EAC128506}"/>
                </c:ext>
              </c:extLst>
            </c:dLbl>
            <c:dLbl>
              <c:idx val="1"/>
              <c:layout>
                <c:manualLayout>
                  <c:x val="7.2568111052525724E-2"/>
                  <c:y val="0.13127861329828061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1B9-40D3-99BB-4C6EAC128506}"/>
                </c:ext>
              </c:extLst>
            </c:dLbl>
            <c:dLbl>
              <c:idx val="2"/>
              <c:layout>
                <c:manualLayout>
                  <c:x val="0.10031222468766833"/>
                  <c:y val="0.1683446610061915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separator>, </c:separator>
              <c:extLst>
                <c:ext xmlns:c15="http://schemas.microsoft.com/office/drawing/2012/chart" uri="{CE6537A1-D6FC-4f65-9D91-7224C49458BB}">
                  <c15:layout>
                    <c:manualLayout>
                      <c:w val="0.23003499750153689"/>
                      <c:h val="0.2127020207113121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61B9-40D3-99BB-4C6EAC128506}"/>
                </c:ext>
              </c:extLst>
            </c:dLbl>
            <c:dLbl>
              <c:idx val="3"/>
              <c:layout>
                <c:manualLayout>
                  <c:x val="2.3441812434121162E-2"/>
                  <c:y val="5.052579067314730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separator>, </c:separator>
              <c:extLst>
                <c:ext xmlns:c15="http://schemas.microsoft.com/office/drawing/2012/chart" uri="{CE6537A1-D6FC-4f65-9D91-7224C49458BB}">
                  <c15:layout>
                    <c:manualLayout>
                      <c:w val="0.24360004952212888"/>
                      <c:h val="0.2176483693509965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61B9-40D3-99BB-4C6EAC12850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SCBU</c:v>
                </c:pt>
                <c:pt idx="1">
                  <c:v>BCBU</c:v>
                </c:pt>
                <c:pt idx="2">
                  <c:v>MEBD</c:v>
                </c:pt>
                <c:pt idx="3">
                  <c:v>KABD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6425</c:v>
                </c:pt>
                <c:pt idx="1">
                  <c:v>1318</c:v>
                </c:pt>
                <c:pt idx="2">
                  <c:v>494</c:v>
                </c:pt>
                <c:pt idx="3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B9-40D3-99BB-4C6EAC1285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0209579741961805"/>
          <c:y val="0.15021216950918242"/>
          <c:w val="0.2897384568974386"/>
          <c:h val="0.7376327906953311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806742417297173"/>
          <c:y val="0.4605450913801088"/>
          <c:w val="0.84908280450032636"/>
          <c:h val="0.37047360308677718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Actual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5303220619522686E-2"/>
                  <c:y val="0.1293732021160471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17124260252352"/>
                      <c:h val="0.3206465055522339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4C40-4AA7-A4DB-34383B738F4A}"/>
                </c:ext>
              </c:extLst>
            </c:dLbl>
            <c:dLbl>
              <c:idx val="1"/>
              <c:layout>
                <c:manualLayout>
                  <c:x val="1.5303461618918259E-2"/>
                  <c:y val="0.1393249868942046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065678119279279"/>
                      <c:h val="0.3206465055522339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4C40-4AA7-A4DB-34383B738F4A}"/>
                </c:ext>
              </c:extLst>
            </c:dLbl>
            <c:dLbl>
              <c:idx val="2"/>
              <c:layout>
                <c:manualLayout>
                  <c:x val="-6.1213846475673041E-3"/>
                  <c:y val="7.961427822525982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3356041903047"/>
                      <c:h val="0.3206465055522339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8-4C40-4AA7-A4DB-34383B738F4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FA-DP</c:v>
                </c:pt>
                <c:pt idx="1">
                  <c:v>FCT-DP</c:v>
                </c:pt>
                <c:pt idx="2">
                  <c:v>FA-DECT</c:v>
                </c:pt>
              </c:strCache>
            </c:strRef>
          </c:cat>
          <c:val>
            <c:numRef>
              <c:f>Sheet1!$C$2:$C$4</c:f>
              <c:numCache>
                <c:formatCode>0.00%</c:formatCode>
                <c:ptCount val="3"/>
                <c:pt idx="0">
                  <c:v>1.9E-2</c:v>
                </c:pt>
                <c:pt idx="1">
                  <c:v>1.4E-2</c:v>
                </c:pt>
                <c:pt idx="2">
                  <c:v>1.35E-2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C40-4AA7-A4DB-34383B738F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40784240"/>
        <c:axId val="992176704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Target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14691281198158254"/>
                  <c:y val="-5.971070866894491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154983819300579"/>
                      <c:h val="0.2587464042320944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4C40-4AA7-A4DB-34383B738F4A}"/>
                </c:ext>
              </c:extLst>
            </c:dLbl>
            <c:dLbl>
              <c:idx val="1"/>
              <c:layout>
                <c:manualLayout>
                  <c:x val="-0.16527749542589956"/>
                  <c:y val="-0.1592285564505196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379260748814042"/>
                      <c:h val="0.2587464042320944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4C40-4AA7-A4DB-34383B738F4A}"/>
                </c:ext>
              </c:extLst>
            </c:dLbl>
            <c:dLbl>
              <c:idx val="2"/>
              <c:layout>
                <c:manualLayout>
                  <c:x val="-1.4855157366125121E-2"/>
                  <c:y val="0.1592289482530698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1">
                          <a:lumMod val="75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381234051864994"/>
                      <c:h val="0.3582642520136691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4C40-4AA7-A4DB-34383B738F4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FA-DP</c:v>
                </c:pt>
                <c:pt idx="1">
                  <c:v>FCT-DP</c:v>
                </c:pt>
                <c:pt idx="2">
                  <c:v>FA-DECT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1.2E-2</c:v>
                </c:pt>
                <c:pt idx="1">
                  <c:v>4.0000000000000002E-4</c:v>
                </c:pt>
                <c:pt idx="2">
                  <c:v>1.4500000000000001E-2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C40-4AA7-A4DB-34383B738F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40784240"/>
        <c:axId val="992176704"/>
      </c:lineChart>
      <c:catAx>
        <c:axId val="1340784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992176704"/>
        <c:crossesAt val="0"/>
        <c:auto val="1"/>
        <c:lblAlgn val="ctr"/>
        <c:lblOffset val="100"/>
        <c:noMultiLvlLbl val="0"/>
      </c:catAx>
      <c:valAx>
        <c:axId val="992176704"/>
        <c:scaling>
          <c:orientation val="minMax"/>
          <c:min val="0"/>
        </c:scaling>
        <c:delete val="0"/>
        <c:axPos val="l"/>
        <c:numFmt formatCode="0%" sourceLinked="0"/>
        <c:majorTickMark val="in"/>
        <c:minorTickMark val="none"/>
        <c:tickLblPos val="nextTo"/>
        <c:spPr>
          <a:noFill/>
          <a:ln>
            <a:solidFill>
              <a:schemeClr val="bg1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340784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8051368557398299E-2"/>
          <c:y val="0.1517937112556253"/>
          <c:w val="0.85363932166522072"/>
          <c:h val="0.2096464922309472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529397148620385"/>
          <c:y val="0.29001665853068703"/>
          <c:w val="0.66118998633677317"/>
          <c:h val="0.4720837008009219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Risk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Apr</c:v>
                </c:pt>
                <c:pt idx="1">
                  <c:v>May</c:v>
                </c:pt>
                <c:pt idx="2">
                  <c:v>Jun</c:v>
                </c:pt>
                <c:pt idx="3">
                  <c:v>Jul</c:v>
                </c:pt>
                <c:pt idx="4">
                  <c:v>Aug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36</c:v>
                </c:pt>
                <c:pt idx="1">
                  <c:v>19</c:v>
                </c:pt>
                <c:pt idx="2">
                  <c:v>13</c:v>
                </c:pt>
                <c:pt idx="3">
                  <c:v>6</c:v>
                </c:pt>
                <c:pt idx="4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56-4F5A-A159-C898C619568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>
              <a:softEdge rad="0"/>
            </a:effectLst>
          </c:spPr>
          <c:invertIfNegative val="0"/>
          <c:cat>
            <c:strRef>
              <c:f>Sheet1!$A$2:$A$6</c:f>
              <c:strCache>
                <c:ptCount val="5"/>
                <c:pt idx="0">
                  <c:v>Apr</c:v>
                </c:pt>
                <c:pt idx="1">
                  <c:v>May</c:v>
                </c:pt>
                <c:pt idx="2">
                  <c:v>Jun</c:v>
                </c:pt>
                <c:pt idx="3">
                  <c:v>Jul</c:v>
                </c:pt>
                <c:pt idx="4">
                  <c:v>Aug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70</c:v>
                </c:pt>
                <c:pt idx="1">
                  <c:v>31</c:v>
                </c:pt>
                <c:pt idx="2">
                  <c:v>25</c:v>
                </c:pt>
                <c:pt idx="3">
                  <c:v>15</c:v>
                </c:pt>
                <c:pt idx="4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F56-4F5A-A159-C898C61956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6"/>
        <c:overlap val="100"/>
        <c:axId val="2094962511"/>
        <c:axId val="2094964591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% Risk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diamond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7.7178985015289928E-2"/>
                  <c:y val="-0.1118802179111951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F56-4F5A-A159-C898C6195688}"/>
                </c:ext>
              </c:extLst>
            </c:dLbl>
            <c:dLbl>
              <c:idx val="1"/>
              <c:layout>
                <c:manualLayout>
                  <c:x val="-8.7087010707836351E-2"/>
                  <c:y val="-0.1117917238640386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F56-4F5A-A159-C898C6195688}"/>
                </c:ext>
              </c:extLst>
            </c:dLbl>
            <c:dLbl>
              <c:idx val="2"/>
              <c:layout>
                <c:manualLayout>
                  <c:x val="-9.1374449494346741E-2"/>
                  <c:y val="-0.1092394260405604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F56-4F5A-A159-C898C6195688}"/>
                </c:ext>
              </c:extLst>
            </c:dLbl>
            <c:dLbl>
              <c:idx val="3"/>
              <c:layout>
                <c:manualLayout>
                  <c:x val="-8.335599593833945E-2"/>
                  <c:y val="-0.1159822407556096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F56-4F5A-A159-C898C6195688}"/>
                </c:ext>
              </c:extLst>
            </c:dLbl>
            <c:dLbl>
              <c:idx val="4"/>
              <c:layout>
                <c:manualLayout>
                  <c:x val="-8.8529330628168368E-2"/>
                  <c:y val="-0.1067529591546012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DD8-4B88-9DC9-BF335214F14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Apr</c:v>
                </c:pt>
                <c:pt idx="1">
                  <c:v>May</c:v>
                </c:pt>
                <c:pt idx="2">
                  <c:v>Jun</c:v>
                </c:pt>
                <c:pt idx="3">
                  <c:v>Jul</c:v>
                </c:pt>
                <c:pt idx="4">
                  <c:v>Aug</c:v>
                </c:pt>
              </c:strCache>
            </c:strRef>
          </c:cat>
          <c:val>
            <c:numRef>
              <c:f>Sheet1!$D$2:$D$6</c:f>
              <c:numCache>
                <c:formatCode>0%</c:formatCode>
                <c:ptCount val="5"/>
                <c:pt idx="0">
                  <c:v>0.33962264150943394</c:v>
                </c:pt>
                <c:pt idx="1">
                  <c:v>0.38</c:v>
                </c:pt>
                <c:pt idx="2">
                  <c:v>0.34210526315789475</c:v>
                </c:pt>
                <c:pt idx="3">
                  <c:v>0.2857142857142857</c:v>
                </c:pt>
                <c:pt idx="4">
                  <c:v>0.37209302325581395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F56-4F5A-A159-C898C61956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4963759"/>
        <c:axId val="2094965423"/>
      </c:lineChart>
      <c:catAx>
        <c:axId val="20949625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bg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094964591"/>
        <c:crosses val="autoZero"/>
        <c:auto val="1"/>
        <c:lblAlgn val="ctr"/>
        <c:lblOffset val="0"/>
        <c:tickLblSkip val="1"/>
        <c:noMultiLvlLbl val="0"/>
      </c:catAx>
      <c:valAx>
        <c:axId val="2094964591"/>
        <c:scaling>
          <c:orientation val="minMax"/>
          <c:max val="50"/>
        </c:scaling>
        <c:delete val="0"/>
        <c:axPos val="l"/>
        <c:numFmt formatCode="General" sourceLinked="1"/>
        <c:majorTickMark val="in"/>
        <c:minorTickMark val="none"/>
        <c:tickLblPos val="nextTo"/>
        <c:spPr>
          <a:noFill/>
          <a:ln>
            <a:solidFill>
              <a:schemeClr val="bg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094962511"/>
        <c:crosses val="autoZero"/>
        <c:crossBetween val="between"/>
        <c:majorUnit val="25"/>
      </c:valAx>
      <c:valAx>
        <c:axId val="2094965423"/>
        <c:scaling>
          <c:orientation val="minMax"/>
          <c:max val="1"/>
        </c:scaling>
        <c:delete val="0"/>
        <c:axPos val="r"/>
        <c:numFmt formatCode="0%" sourceLinked="0"/>
        <c:majorTickMark val="in"/>
        <c:minorTickMark val="none"/>
        <c:tickLblPos val="nextTo"/>
        <c:spPr>
          <a:noFill/>
          <a:ln>
            <a:solidFill>
              <a:schemeClr val="bg1">
                <a:lumMod val="50000"/>
              </a:schemeClr>
            </a:solidFill>
          </a:ln>
          <a:effectLst/>
        </c:spPr>
        <c:txPr>
          <a:bodyPr rot="0" spcFirstLastPara="1" vertOverflow="ellipsis" wrap="square" anchor="ctr" anchorCtr="0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094963759"/>
        <c:crosses val="max"/>
        <c:crossBetween val="between"/>
        <c:majorUnit val="0.5"/>
      </c:valAx>
      <c:catAx>
        <c:axId val="209496375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9496542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ayout>
        <c:manualLayout>
          <c:xMode val="edge"/>
          <c:yMode val="edge"/>
          <c:x val="3.0778857962835897E-3"/>
          <c:y val="3.1362506151415476E-2"/>
          <c:w val="0.99692208092406664"/>
          <c:h val="0.1568223627402079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25806451612903E-2"/>
          <c:y val="4.8109965635738799E-2"/>
          <c:w val="0.880645161290323"/>
          <c:h val="0.93814432989690699"/>
        </c:manualLayout>
      </c:layout>
      <c:radarChart>
        <c:radarStyle val="marker"/>
        <c:varyColors val="0"/>
        <c:ser>
          <c:idx val="0"/>
          <c:order val="0"/>
          <c:spPr>
            <a:ln>
              <a:solidFill>
                <a:schemeClr val="accent2">
                  <a:lumMod val="75000"/>
                </a:schemeClr>
              </a:solidFill>
            </a:ln>
          </c:spPr>
          <c:marker>
            <c:spPr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c:spPr>
          </c:marker>
          <c:val>
            <c:numRef>
              <c:f>Sheet1!$C$5:$G$5</c:f>
              <c:numCache>
                <c:formatCode>General</c:formatCode>
                <c:ptCount val="5"/>
                <c:pt idx="0">
                  <c:v>2.8</c:v>
                </c:pt>
                <c:pt idx="1">
                  <c:v>3.2</c:v>
                </c:pt>
                <c:pt idx="2">
                  <c:v>3.3</c:v>
                </c:pt>
                <c:pt idx="3">
                  <c:v>3.2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96-4078-97C4-A31FE0DC8F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2770944"/>
        <c:axId val="162772480"/>
      </c:radarChart>
      <c:catAx>
        <c:axId val="162770944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one"/>
        <c:txPr>
          <a:bodyPr rot="0" vert="horz"/>
          <a:lstStyle/>
          <a:p>
            <a:pPr>
              <a:defRPr/>
            </a:pPr>
            <a:endParaRPr lang="en-US"/>
          </a:p>
        </c:txPr>
        <c:crossAx val="162772480"/>
        <c:crosses val="autoZero"/>
        <c:auto val="0"/>
        <c:lblAlgn val="ctr"/>
        <c:lblOffset val="100"/>
        <c:noMultiLvlLbl val="0"/>
      </c:catAx>
      <c:valAx>
        <c:axId val="162772480"/>
        <c:scaling>
          <c:orientation val="minMax"/>
          <c:max val="5"/>
        </c:scaling>
        <c:delete val="0"/>
        <c:axPos val="l"/>
        <c:majorGridlines/>
        <c:numFmt formatCode="General" sourceLinked="1"/>
        <c:majorTickMark val="cross"/>
        <c:minorTickMark val="none"/>
        <c:tickLblPos val="nextTo"/>
        <c:txPr>
          <a:bodyPr rot="0" vert="horz"/>
          <a:lstStyle/>
          <a:p>
            <a:pPr>
              <a:defRPr sz="700"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162770944"/>
        <c:crosses val="autoZero"/>
        <c:crossBetween val="between"/>
        <c:majorUnit val="1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237F8D-952B-4763-B818-000EE7F9D166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BFE53-04D5-457E-B347-1FFCB7E1D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445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>
            <a:extLst>
              <a:ext uri="{FF2B5EF4-FFF2-40B4-BE49-F238E27FC236}">
                <a16:creationId xmlns:a16="http://schemas.microsoft.com/office/drawing/2014/main" id="{15F1D665-0DF4-4D7B-A25F-3CD0676287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Notes Placeholder 2">
            <a:extLst>
              <a:ext uri="{FF2B5EF4-FFF2-40B4-BE49-F238E27FC236}">
                <a16:creationId xmlns:a16="http://schemas.microsoft.com/office/drawing/2014/main" id="{39CE028B-D3EB-4B5D-A723-87E2A288F2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Good morning everyone.</a:t>
            </a:r>
            <a:b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I would like to present my promotion report.</a:t>
            </a:r>
            <a:b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My theme is “Enhancement quality improvement by standardization process verify system</a:t>
            </a:r>
            <a:r>
              <a:rPr lang="en-GB" altLang="en-US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r>
              <a:rPr lang="en-GB" altLang="en-US">
                <a:latin typeface="Arial" panose="020B0604020202020204" pitchFamily="34" charset="0"/>
                <a:cs typeface="Arial" panose="020B0604020202020204" pitchFamily="34" charset="0"/>
              </a:rPr>
              <a:t>There are five main contents as mentioned here.</a:t>
            </a:r>
            <a:br>
              <a:rPr lang="en-GB" altLang="en-US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en-US">
                <a:latin typeface="Arial" panose="020B0604020202020204" pitchFamily="34" charset="0"/>
                <a:cs typeface="Arial" panose="020B0604020202020204" pitchFamily="34" charset="0"/>
              </a:rPr>
              <a:t>I will report detail next pages.</a:t>
            </a:r>
          </a:p>
          <a:p>
            <a:endParaRPr lang="en-US" altLang="en-US" sz="3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00" name="Slide Number Placeholder 3">
            <a:extLst>
              <a:ext uri="{FF2B5EF4-FFF2-40B4-BE49-F238E27FC236}">
                <a16:creationId xmlns:a16="http://schemas.microsoft.com/office/drawing/2014/main" id="{09B4FFD0-F87A-49E5-9778-EAF5552FAD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/>
            <a:fld id="{EFC3AF66-20B8-49D5-8E77-14C937EFFE81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defTabSz="914400"/>
              <a:t>1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77863" y="811213"/>
            <a:ext cx="5399087" cy="4049712"/>
          </a:xfrm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3767" indent="-286064" defTabSz="93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4257" indent="-228851" defTabSz="93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1960" indent="-228851" defTabSz="93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9663" indent="-228851" defTabSz="93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7366" indent="-228851" defTabSz="932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5069" indent="-228851" defTabSz="932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32772" indent="-228851" defTabSz="932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90475" indent="-228851" defTabSz="932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89EAAA43-1D33-4DFF-9497-EA2ED6652718}" type="slidenum">
              <a:rPr lang="en-US" altLang="en-US"/>
              <a:pPr eaLnBrk="1" hangingPunct="1"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8617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77863" y="811213"/>
            <a:ext cx="5399087" cy="4049712"/>
          </a:xfrm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3767" indent="-286064" defTabSz="93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4257" indent="-228851" defTabSz="93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1960" indent="-228851" defTabSz="93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9663" indent="-228851" defTabSz="93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7366" indent="-228851" defTabSz="932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5069" indent="-228851" defTabSz="932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32772" indent="-228851" defTabSz="932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90475" indent="-228851" defTabSz="932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89EAAA43-1D33-4DFF-9497-EA2ED6652718}" type="slidenum">
              <a:rPr lang="en-US" altLang="en-US"/>
              <a:pPr eaLnBrk="1" hangingPunct="1"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8986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77863" y="811213"/>
            <a:ext cx="5399087" cy="4049712"/>
          </a:xfrm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3767" indent="-286064" defTabSz="93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4257" indent="-228851" defTabSz="93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1960" indent="-228851" defTabSz="93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9663" indent="-228851" defTabSz="93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7366" indent="-228851" defTabSz="932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5069" indent="-228851" defTabSz="932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32772" indent="-228851" defTabSz="932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90475" indent="-228851" defTabSz="932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89EAAA43-1D33-4DFF-9497-EA2ED6652718}" type="slidenum">
              <a:rPr lang="en-US" altLang="en-US"/>
              <a:pPr eaLnBrk="1" hangingPunct="1"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44183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77863" y="811213"/>
            <a:ext cx="5399087" cy="4049712"/>
          </a:xfrm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3767" indent="-286064" defTabSz="93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4257" indent="-228851" defTabSz="93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1960" indent="-228851" defTabSz="93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9663" indent="-228851" defTabSz="93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7366" indent="-228851" defTabSz="932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5069" indent="-228851" defTabSz="932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32772" indent="-228851" defTabSz="932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90475" indent="-228851" defTabSz="932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89EAAA43-1D33-4DFF-9497-EA2ED6652718}" type="slidenum">
              <a:rPr lang="en-US" altLang="en-US"/>
              <a:pPr eaLnBrk="1" hangingPunct="1"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1448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77863" y="811213"/>
            <a:ext cx="5399087" cy="4049712"/>
          </a:xfrm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3767" indent="-286064" defTabSz="93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4257" indent="-228851" defTabSz="93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1960" indent="-228851" defTabSz="93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9663" indent="-228851" defTabSz="93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7366" indent="-228851" defTabSz="932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5069" indent="-228851" defTabSz="932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32772" indent="-228851" defTabSz="932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90475" indent="-228851" defTabSz="932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89EAAA43-1D33-4DFF-9497-EA2ED6652718}" type="slidenum">
              <a:rPr lang="en-US" altLang="en-US"/>
              <a:pPr eaLnBrk="1" hangingPunct="1"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3338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77863" y="811213"/>
            <a:ext cx="5399087" cy="4049712"/>
          </a:xfrm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3767" indent="-286064" defTabSz="93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4257" indent="-228851" defTabSz="93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1960" indent="-228851" defTabSz="93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9663" indent="-228851" defTabSz="93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7366" indent="-228851" defTabSz="932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5069" indent="-228851" defTabSz="932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32772" indent="-228851" defTabSz="932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90475" indent="-228851" defTabSz="932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89EAAA43-1D33-4DFF-9497-EA2ED6652718}" type="slidenum">
              <a:rPr lang="en-US" altLang="en-US"/>
              <a:pPr eaLnBrk="1" hangingPunct="1"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2788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GB" altLang="en-US" baseline="0" dirty="0"/>
              <a:t>First in my Project, I want to improve 3 issue of PSNV</a:t>
            </a:r>
          </a:p>
          <a:p>
            <a:pPr>
              <a:spcBef>
                <a:spcPct val="0"/>
              </a:spcBef>
            </a:pPr>
            <a:r>
              <a:rPr lang="en-GB" altLang="en-US" baseline="0" dirty="0"/>
              <a:t>Now I’d like to explain background</a:t>
            </a:r>
          </a:p>
          <a:p>
            <a:pPr>
              <a:spcBef>
                <a:spcPct val="0"/>
              </a:spcBef>
            </a:pPr>
            <a:endParaRPr lang="en-GB" altLang="en-US" baseline="0" dirty="0"/>
          </a:p>
          <a:p>
            <a:pPr>
              <a:spcBef>
                <a:spcPct val="0"/>
              </a:spcBef>
            </a:pPr>
            <a:r>
              <a:rPr lang="en-GB" altLang="en-US" baseline="0" dirty="0"/>
              <a:t>For PSNV sale amount : Current category sale down but we have chance to improve because New category come. But after some month running for quality we face with many problem.</a:t>
            </a:r>
          </a:p>
          <a:p>
            <a:pPr>
              <a:spcBef>
                <a:spcPct val="0"/>
              </a:spcBef>
            </a:pPr>
            <a:r>
              <a:rPr lang="en-GB" altLang="en-US" baseline="0" dirty="0"/>
              <a:t>So It’s QC main responsibility, so I take action to organize quality management system.</a:t>
            </a:r>
          </a:p>
          <a:p>
            <a:pPr>
              <a:spcBef>
                <a:spcPct val="0"/>
              </a:spcBef>
            </a:pPr>
            <a:endParaRPr lang="en-GB" altLang="en-US" baseline="0" dirty="0"/>
          </a:p>
          <a:p>
            <a:pPr>
              <a:spcBef>
                <a:spcPct val="0"/>
              </a:spcBef>
            </a:pPr>
            <a:r>
              <a:rPr lang="en-GB" altLang="en-US" baseline="0" dirty="0"/>
              <a:t>Secondly for Product Quality , this time both of Market and OQC issue did not achieved target and Factory Loss cost Big amount. To ensure Market quality. In this project, I focus into take preventive action</a:t>
            </a:r>
          </a:p>
          <a:p>
            <a:pPr>
              <a:spcBef>
                <a:spcPct val="0"/>
              </a:spcBef>
            </a:pPr>
            <a:endParaRPr lang="en-GB" altLang="en-US" baseline="0" dirty="0"/>
          </a:p>
          <a:p>
            <a:pPr>
              <a:spcBef>
                <a:spcPct val="0"/>
              </a:spcBef>
            </a:pPr>
            <a:r>
              <a:rPr lang="en-GB" altLang="en-US" baseline="0" dirty="0"/>
              <a:t>Next for Company profit, as current situation Profit effect by </a:t>
            </a:r>
            <a:r>
              <a:rPr lang="en-GB" altLang="en-US" baseline="0" dirty="0" err="1"/>
              <a:t>labor</a:t>
            </a:r>
            <a:r>
              <a:rPr lang="en-GB" altLang="en-US" baseline="0" dirty="0"/>
              <a:t> cost yearly up to 7%</a:t>
            </a:r>
          </a:p>
          <a:p>
            <a:pPr>
              <a:spcBef>
                <a:spcPct val="0"/>
              </a:spcBef>
            </a:pPr>
            <a:r>
              <a:rPr lang="en-GB" altLang="en-US" baseline="0" dirty="0"/>
              <a:t>So if we no take action, Profit will be negative . </a:t>
            </a:r>
          </a:p>
          <a:p>
            <a:pPr>
              <a:spcBef>
                <a:spcPct val="0"/>
              </a:spcBef>
            </a:pPr>
            <a:r>
              <a:rPr lang="en-GB" altLang="en-US" baseline="0" dirty="0"/>
              <a:t>So all section should be improve to </a:t>
            </a:r>
            <a:r>
              <a:rPr lang="en-GB" altLang="en-US" baseline="0" dirty="0" err="1"/>
              <a:t>to</a:t>
            </a:r>
            <a:r>
              <a:rPr lang="en-GB" altLang="en-US" baseline="0" dirty="0"/>
              <a:t> contribute for PSNV over come this situation. So for OQC , this year I set up target for reduce </a:t>
            </a:r>
            <a:r>
              <a:rPr lang="en-GB" altLang="en-US" baseline="0" dirty="0" err="1"/>
              <a:t>labor</a:t>
            </a:r>
            <a:r>
              <a:rPr lang="en-GB" altLang="en-US" baseline="0" dirty="0"/>
              <a:t> cost 14% </a:t>
            </a:r>
          </a:p>
          <a:p>
            <a:pPr>
              <a:spcBef>
                <a:spcPct val="0"/>
              </a:spcBef>
            </a:pPr>
            <a:r>
              <a:rPr lang="en-GB" altLang="en-US" baseline="0" dirty="0"/>
              <a:t>To achieved we have to improve OQC efficiency.</a:t>
            </a:r>
          </a:p>
          <a:p>
            <a:pPr>
              <a:spcBef>
                <a:spcPct val="0"/>
              </a:spcBef>
            </a:pPr>
            <a:endParaRPr lang="en-GB" altLang="en-US" baseline="0" dirty="0"/>
          </a:p>
          <a:p>
            <a:pPr>
              <a:spcBef>
                <a:spcPct val="0"/>
              </a:spcBef>
            </a:pPr>
            <a:r>
              <a:rPr lang="en-GB" altLang="en-US" baseline="0" dirty="0"/>
              <a:t>That why I select these activity &amp; from now on I would like to explain in details.</a:t>
            </a:r>
            <a:endParaRPr lang="en-US" altLang="en-US" baseline="0" dirty="0"/>
          </a:p>
          <a:p>
            <a:pPr>
              <a:spcBef>
                <a:spcPct val="0"/>
              </a:spcBef>
            </a:pPr>
            <a:endParaRPr lang="vi-VN" altLang="en-US" dirty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3767" indent="-286064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4257" indent="-228851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1960" indent="-228851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9663" indent="-228851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7366" indent="-22885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5069" indent="-22885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32772" indent="-22885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90475" indent="-22885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4D5B9C6-D29F-4B9D-A6C4-58E94AFDE5F8}" type="slidenum">
              <a:rPr lang="vi-VN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vi-V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914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77863" y="811213"/>
            <a:ext cx="5399087" cy="4049712"/>
          </a:xfrm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3767" indent="-286064" defTabSz="93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4257" indent="-228851" defTabSz="93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1960" indent="-228851" defTabSz="93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9663" indent="-228851" defTabSz="93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7366" indent="-228851" defTabSz="932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5069" indent="-228851" defTabSz="932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32772" indent="-228851" defTabSz="932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90475" indent="-228851" defTabSz="932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89EAAA43-1D33-4DFF-9497-EA2ED6652718}" type="slidenum">
              <a:rPr lang="en-US" altLang="en-US"/>
              <a:pPr eaLnBrk="1" hangingPunct="1"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9125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77863" y="811213"/>
            <a:ext cx="5399087" cy="4049712"/>
          </a:xfrm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3767" indent="-286064" defTabSz="93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4257" indent="-228851" defTabSz="93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1960" indent="-228851" defTabSz="93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9663" indent="-228851" defTabSz="93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7366" indent="-228851" defTabSz="932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5069" indent="-228851" defTabSz="932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32772" indent="-228851" defTabSz="932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90475" indent="-228851" defTabSz="932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89EAAA43-1D33-4DFF-9497-EA2ED6652718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8974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77863" y="811213"/>
            <a:ext cx="5399087" cy="4049712"/>
          </a:xfrm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3767" indent="-286064" defTabSz="93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4257" indent="-228851" defTabSz="93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1960" indent="-228851" defTabSz="93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9663" indent="-228851" defTabSz="93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7366" indent="-228851" defTabSz="932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5069" indent="-228851" defTabSz="932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32772" indent="-228851" defTabSz="932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90475" indent="-228851" defTabSz="932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89EAAA43-1D33-4DFF-9497-EA2ED6652718}" type="slidenum">
              <a:rPr lang="en-US" altLang="en-US"/>
              <a:pPr eaLnBrk="1" hangingPunct="1"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7551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77863" y="811213"/>
            <a:ext cx="5399087" cy="4049712"/>
          </a:xfrm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3767" indent="-286064" defTabSz="93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4257" indent="-228851" defTabSz="93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1960" indent="-228851" defTabSz="93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9663" indent="-228851" defTabSz="93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7366" indent="-228851" defTabSz="932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5069" indent="-228851" defTabSz="932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32772" indent="-228851" defTabSz="932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90475" indent="-228851" defTabSz="932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89EAAA43-1D33-4DFF-9497-EA2ED6652718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9413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77863" y="811213"/>
            <a:ext cx="5399087" cy="4049712"/>
          </a:xfrm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3767" indent="-286064" defTabSz="93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4257" indent="-228851" defTabSz="93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1960" indent="-228851" defTabSz="93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9663" indent="-228851" defTabSz="93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7366" indent="-228851" defTabSz="932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5069" indent="-228851" defTabSz="932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32772" indent="-228851" defTabSz="932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90475" indent="-228851" defTabSz="932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89EAAA43-1D33-4DFF-9497-EA2ED6652718}" type="slidenum">
              <a:rPr lang="en-US" altLang="en-US"/>
              <a:pPr eaLnBrk="1" hangingPunct="1"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67851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77863" y="811213"/>
            <a:ext cx="5399087" cy="4049712"/>
          </a:xfrm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3767" indent="-286064" defTabSz="93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4257" indent="-228851" defTabSz="93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1960" indent="-228851" defTabSz="93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9663" indent="-228851" defTabSz="93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7366" indent="-228851" defTabSz="932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5069" indent="-228851" defTabSz="932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32772" indent="-228851" defTabSz="932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90475" indent="-228851" defTabSz="932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89EAAA43-1D33-4DFF-9497-EA2ED6652718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5010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87553-C47C-454B-80B8-8875F3FBF8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F1EA4A-0B83-4E31-9FA3-E624C58541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FE4C4-570C-4473-BA4F-F709CB8AB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1A7C8-59EF-4E71-9A7A-8F3A72E63D7B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BCB68-3E06-4597-8FF0-02ACF0215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1E03C-5CFD-4200-8A65-CA57DC1CD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E4A94-CAC7-4A6A-822D-FB4801654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607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C4E72-DE84-412F-85D9-2C23CE501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1D333C-71D5-47F8-BCD7-DC26573870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0ED4B8-F3BE-4121-BDBC-2E2F0A983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1A7C8-59EF-4E71-9A7A-8F3A72E63D7B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C5204-8691-40CD-AEAF-BCE3AEB4D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B99A6-6424-488B-BDAA-1229F9335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E4A94-CAC7-4A6A-822D-FB4801654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66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3BE33E-D271-4E0C-BC09-37F0278CEB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98F0B8-D67F-4DEF-AE72-CF94190AA6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01F8B-78B8-4967-B185-F4160BD7D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1A7C8-59EF-4E71-9A7A-8F3A72E63D7B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418BE-BB25-46A6-AE55-8AD174766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15FF4-74A2-44F2-A736-EF976EFA9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E4A94-CAC7-4A6A-822D-FB4801654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39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9"/>
            <a:ext cx="82296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FB1249-BAC4-4B2E-971F-64B94EF1A99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0134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ADF9-A5D6-4FCE-B9E4-91B3DE886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66DE8-EE31-4454-91F9-263725117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881CA-9683-4F73-A51E-EDDAB7156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1A7C8-59EF-4E71-9A7A-8F3A72E63D7B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99376-9B9A-41E3-A3E5-627C62E56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DE8A3-0C45-4A16-AECF-F14209326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E4A94-CAC7-4A6A-822D-FB4801654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1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886C8-CB9F-46EA-8896-6D66ECE28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0A1B1-4B1E-4598-891E-EA94C5831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9C01F-7DBB-432A-9A12-232110FEF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1A7C8-59EF-4E71-9A7A-8F3A72E63D7B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895DD3-E913-4582-951F-6E5738194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1982E-F046-4E98-96BA-6DAA1063B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E4A94-CAC7-4A6A-822D-FB4801654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42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8CFBE-51A7-4BF0-B977-B6888DEE8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B69F0-FD4E-4C8C-BCB5-57B939E4C7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1CA9DD-B40C-4360-9362-2990EF7977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6CCB5A-5E65-4407-B615-3FF519640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1A7C8-59EF-4E71-9A7A-8F3A72E63D7B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782DCE-9B28-48B3-9B33-7CE913875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96A6DF-6FB0-4B0A-9858-254D6DB9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E4A94-CAC7-4A6A-822D-FB4801654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439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883EB-5712-4E51-94EA-ADA5999F1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174A2C-ACF6-4BA9-888E-95882A199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B72CC1-81A8-4E1C-B78D-D9EC25986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AA2004-84BD-4490-AF1D-1722564A0D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E030DE-0E15-46BC-8938-2F52CA5A55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299423-FB7F-482F-A170-CDAB00BC6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1A7C8-59EF-4E71-9A7A-8F3A72E63D7B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45DC30-27CE-46AC-9CB3-5F91B346D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9F9401-AA0D-4FC0-9B27-56F78CB53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E4A94-CAC7-4A6A-822D-FB4801654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20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477FD-FF2B-4A08-A0AB-154FD13A8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6E99CD-2DE3-4946-B642-57863F0EF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1A7C8-59EF-4E71-9A7A-8F3A72E63D7B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09BC09-CE43-4666-A56D-5FD9EF1F9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F8123F-57C1-488C-BAF6-6220C2A5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E4A94-CAC7-4A6A-822D-FB4801654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78F4B4-2C40-4D47-B31F-BA358D08B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1A7C8-59EF-4E71-9A7A-8F3A72E63D7B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9AA52D-1A86-4AE8-BB8C-7A9BB6C66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84CAE-79CA-4942-8860-0B77C4F59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E4A94-CAC7-4A6A-822D-FB4801654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59684-114B-4741-B96B-3798A28BE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12FAA-8E98-4E84-80F1-95D2DE2F9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8A875E-8669-405C-87D0-3F2B15802F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4EDFED-45A5-4538-9C95-9F09FB1DF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1A7C8-59EF-4E71-9A7A-8F3A72E63D7B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88CDA5-AE91-4C76-B9A6-2646D0F4A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4E210A-E096-4C39-9A03-6DA3F3478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E4A94-CAC7-4A6A-822D-FB4801654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28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03696-3583-4632-8DD4-B17A29B85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2F90C1-36A7-43A1-B482-C880B5917A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980FBF-02CA-4C52-AB45-F039A5579D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97BBC2-5878-4959-A96C-40C7C0B55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1A7C8-59EF-4E71-9A7A-8F3A72E63D7B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199B2A-70A7-4FEF-9C9C-91E261738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187671-E696-4363-8F36-5287FDD68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E4A94-CAC7-4A6A-822D-FB4801654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460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B516B0-69A2-46B5-813C-262C9E2A0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5A9E9C-28D6-4F62-8DDE-C4B5FBCD61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C0675-F280-4636-B092-AC98CE9ABF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1A7C8-59EF-4E71-9A7A-8F3A72E63D7B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AE029-8797-48B7-ACC4-3EEDDCEC1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CB8209-E3B9-49F9-8DC8-B32219BAD9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E4A94-CAC7-4A6A-822D-FB4801654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835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13" Type="http://schemas.openxmlformats.org/officeDocument/2006/relationships/image" Target="../media/image31.png"/><Relationship Id="rId3" Type="http://schemas.openxmlformats.org/officeDocument/2006/relationships/image" Target="../media/image25.png"/><Relationship Id="rId7" Type="http://schemas.microsoft.com/office/2007/relationships/hdphoto" Target="../media/hdphoto9.wdp"/><Relationship Id="rId12" Type="http://schemas.microsoft.com/office/2007/relationships/hdphoto" Target="../media/hdphoto6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11" Type="http://schemas.openxmlformats.org/officeDocument/2006/relationships/image" Target="../media/image20.png"/><Relationship Id="rId5" Type="http://schemas.openxmlformats.org/officeDocument/2006/relationships/image" Target="../media/image27.png"/><Relationship Id="rId10" Type="http://schemas.microsoft.com/office/2007/relationships/hdphoto" Target="../media/hdphoto10.wdp"/><Relationship Id="rId4" Type="http://schemas.openxmlformats.org/officeDocument/2006/relationships/image" Target="../media/image26.jpe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chart" Target="../charts/chart13.xm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11" Type="http://schemas.microsoft.com/office/2007/relationships/hdphoto" Target="../media/hdphoto11.wdp"/><Relationship Id="rId5" Type="http://schemas.openxmlformats.org/officeDocument/2006/relationships/image" Target="../media/image2.svg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26" Type="http://schemas.microsoft.com/office/2007/relationships/hdphoto" Target="../media/hdphoto2.wdp"/><Relationship Id="rId3" Type="http://schemas.openxmlformats.org/officeDocument/2006/relationships/image" Target="../media/image36.pn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29" Type="http://schemas.microsoft.com/office/2007/relationships/hdphoto" Target="../media/hdphoto4.wd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24" Type="http://schemas.openxmlformats.org/officeDocument/2006/relationships/image" Target="../media/image57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28" Type="http://schemas.openxmlformats.org/officeDocument/2006/relationships/image" Target="../media/image10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31" Type="http://schemas.microsoft.com/office/2007/relationships/hdphoto" Target="../media/hdphoto12.wdp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Relationship Id="rId27" Type="http://schemas.openxmlformats.org/officeDocument/2006/relationships/image" Target="../media/image58.png"/><Relationship Id="rId30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chart" Target="../charts/chart4.xm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3" Type="http://schemas.openxmlformats.org/officeDocument/2006/relationships/chart" Target="../charts/chart8.xml"/><Relationship Id="rId7" Type="http://schemas.openxmlformats.org/officeDocument/2006/relationships/image" Target="../media/image5.png"/><Relationship Id="rId12" Type="http://schemas.microsoft.com/office/2007/relationships/hdphoto" Target="../media/hdphoto3.wdp"/><Relationship Id="rId2" Type="http://schemas.openxmlformats.org/officeDocument/2006/relationships/notesSlide" Target="../notesSlides/notesSlide6.xml"/><Relationship Id="rId16" Type="http://schemas.openxmlformats.org/officeDocument/2006/relationships/chart" Target="../charts/chart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microsoft.com/office/2007/relationships/hdphoto" Target="../media/hdphoto1.wdp"/><Relationship Id="rId15" Type="http://schemas.microsoft.com/office/2007/relationships/hdphoto" Target="../media/hdphoto4.wdp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chart" Target="../charts/chart10.xml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chart" Target="../charts/chart11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6.wdp"/><Relationship Id="rId5" Type="http://schemas.openxmlformats.org/officeDocument/2006/relationships/image" Target="../media/image20.png"/><Relationship Id="rId4" Type="http://schemas.openxmlformats.org/officeDocument/2006/relationships/chart" Target="../charts/chart1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8.wdp"/><Relationship Id="rId5" Type="http://schemas.openxmlformats.org/officeDocument/2006/relationships/image" Target="../media/image24.jpeg"/><Relationship Id="rId4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EDDB4F-5BD7-4B8D-B2DE-4EA4E8AEB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5092700"/>
            <a:ext cx="6076950" cy="1538288"/>
          </a:xfrm>
          <a:prstGeom prst="rect">
            <a:avLst/>
          </a:prstGeom>
          <a:ln w="19050">
            <a:noFill/>
          </a:ln>
        </p:spPr>
        <p:txBody>
          <a:bodyPr lIns="0" tIns="0" rIns="0" bIns="0">
            <a:spAutoFit/>
          </a:bodyPr>
          <a:lstStyle/>
          <a:p>
            <a:pPr marL="72000">
              <a:defRPr/>
            </a:pPr>
            <a:r>
              <a:rPr lang="en-US" altLang="ja-JP" sz="2000" spc="-5" dirty="0">
                <a:solidFill>
                  <a:prstClr val="black"/>
                </a:solidFill>
                <a:ea typeface="HGP創英角ｺﾞｼｯｸUB" panose="020B0900000000000000" pitchFamily="50" charset="-128"/>
              </a:rPr>
              <a:t>Presented by   	   : Nguyen Duy Thanh</a:t>
            </a:r>
          </a:p>
          <a:p>
            <a:pPr marL="72000">
              <a:defRPr/>
            </a:pPr>
            <a:r>
              <a:rPr lang="en-US" altLang="ja-JP" sz="2000" spc="-5" dirty="0">
                <a:solidFill>
                  <a:prstClr val="black"/>
                </a:solidFill>
                <a:ea typeface="HGP創英角ｺﾞｼｯｸUB" panose="020B0900000000000000" pitchFamily="50" charset="-128"/>
              </a:rPr>
              <a:t>Joined in 	   : </a:t>
            </a:r>
            <a:r>
              <a:rPr lang="en-US" altLang="ja-JP" sz="2000" spc="-5" dirty="0">
                <a:solidFill>
                  <a:prstClr val="black"/>
                </a:solidFill>
                <a:ea typeface="MS Gothic" panose="020B0609070205080204" pitchFamily="49" charset="-128"/>
              </a:rPr>
              <a:t>07</a:t>
            </a:r>
            <a:r>
              <a:rPr lang="en-US" altLang="ja-JP" sz="2000" spc="-5" baseline="30000" dirty="0">
                <a:solidFill>
                  <a:prstClr val="black"/>
                </a:solidFill>
                <a:ea typeface="MS Gothic" panose="020B0609070205080204" pitchFamily="49" charset="-128"/>
              </a:rPr>
              <a:t>th</a:t>
            </a:r>
            <a:r>
              <a:rPr lang="en-US" altLang="en-US" sz="2000" dirty="0">
                <a:ea typeface="MS Gothic" panose="020B0609070205080204" pitchFamily="49" charset="-128"/>
              </a:rPr>
              <a:t> . Apr . 2014 </a:t>
            </a:r>
          </a:p>
          <a:p>
            <a:pPr marL="72000">
              <a:defRPr/>
            </a:pPr>
            <a:r>
              <a:rPr lang="en-US" altLang="ja-JP" sz="2000" spc="-5" dirty="0">
                <a:solidFill>
                  <a:prstClr val="black"/>
                </a:solidFill>
                <a:ea typeface="HGP創英角ｺﾞｼｯｸUB" panose="020B0900000000000000" pitchFamily="50" charset="-128"/>
              </a:rPr>
              <a:t>Section	                   : MQA</a:t>
            </a:r>
          </a:p>
          <a:p>
            <a:pPr marL="72000">
              <a:defRPr/>
            </a:pPr>
            <a:r>
              <a:rPr lang="en-US" altLang="ja-JP" sz="2000" spc="-5" dirty="0">
                <a:solidFill>
                  <a:prstClr val="black"/>
                </a:solidFill>
                <a:ea typeface="HGP創英角ｺﾞｼｯｸUB" panose="020B0900000000000000" pitchFamily="50" charset="-128"/>
              </a:rPr>
              <a:t>Current position</a:t>
            </a:r>
            <a:r>
              <a:rPr lang="en-US" altLang="ja-JP" sz="1050" spc="-5" dirty="0">
                <a:solidFill>
                  <a:prstClr val="black"/>
                </a:solidFill>
                <a:ea typeface="HGP創英角ｺﾞｼｯｸUB" panose="020B0900000000000000" pitchFamily="50" charset="-128"/>
              </a:rPr>
              <a:t> </a:t>
            </a:r>
            <a:r>
              <a:rPr lang="en-US" altLang="ja-JP" sz="2000" spc="-5" dirty="0">
                <a:solidFill>
                  <a:prstClr val="black"/>
                </a:solidFill>
                <a:ea typeface="HGP創英角ｺﾞｼｯｸUB" panose="020B0900000000000000" pitchFamily="50" charset="-128"/>
              </a:rPr>
              <a:t>    : Supervisor</a:t>
            </a:r>
          </a:p>
          <a:p>
            <a:pPr marL="720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2000" spc="-5" dirty="0">
                <a:solidFill>
                  <a:prstClr val="black"/>
                </a:solidFill>
                <a:ea typeface="HGP創英角ｺﾞｼｯｸUB" panose="020B0900000000000000" pitchFamily="50" charset="-128"/>
              </a:rPr>
              <a:t>New position          </a:t>
            </a:r>
            <a:r>
              <a:rPr lang="en-US" altLang="ja-JP" sz="700" spc="-5" dirty="0">
                <a:solidFill>
                  <a:prstClr val="black"/>
                </a:solidFill>
                <a:ea typeface="HGP創英角ｺﾞｼｯｸUB" panose="020B0900000000000000" pitchFamily="50" charset="-128"/>
              </a:rPr>
              <a:t> </a:t>
            </a:r>
            <a:r>
              <a:rPr lang="en-US" altLang="ja-JP" sz="2000" spc="-5" dirty="0">
                <a:solidFill>
                  <a:prstClr val="black"/>
                </a:solidFill>
                <a:ea typeface="HGP創英角ｺﾞｼｯｸUB" panose="020B0900000000000000" pitchFamily="50" charset="-128"/>
              </a:rPr>
              <a:t>: </a:t>
            </a:r>
            <a:r>
              <a:rPr lang="en-US" altLang="ja-JP" sz="2000" spc="-5" dirty="0">
                <a:solidFill>
                  <a:srgbClr val="0000FF"/>
                </a:solidFill>
                <a:ea typeface="HGP創英角ｺﾞｼｯｸUB" panose="020B0900000000000000" pitchFamily="50" charset="-128"/>
              </a:rPr>
              <a:t>Specialist</a:t>
            </a:r>
            <a:endParaRPr lang="en-US" altLang="ja-JP" sz="500" spc="-5" dirty="0">
              <a:solidFill>
                <a:srgbClr val="0000FF"/>
              </a:solidFill>
              <a:ea typeface="HGP創英角ｺﾞｼｯｸUB" panose="020B0900000000000000" pitchFamily="50" charset="-128"/>
            </a:endParaRPr>
          </a:p>
        </p:txBody>
      </p:sp>
      <p:sp>
        <p:nvSpPr>
          <p:cNvPr id="3075" name="AutoShape 22">
            <a:extLst>
              <a:ext uri="{FF2B5EF4-FFF2-40B4-BE49-F238E27FC236}">
                <a16:creationId xmlns:a16="http://schemas.microsoft.com/office/drawing/2014/main" id="{0336A7C9-E372-4EFE-8919-372DA434AB12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38500" y="1882775"/>
            <a:ext cx="2743200" cy="42703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ja-JP" sz="2400" b="1">
                <a:solidFill>
                  <a:srgbClr val="000000"/>
                </a:solidFill>
                <a:ea typeface="HGP創英角ｺﾞｼｯｸUB" panose="020B0A00000000000000" pitchFamily="34" charset="-128"/>
              </a:rPr>
              <a:t>MAIN CONTENTS</a:t>
            </a:r>
          </a:p>
        </p:txBody>
      </p:sp>
      <p:sp>
        <p:nvSpPr>
          <p:cNvPr id="10" name="AutoShape 54">
            <a:extLst>
              <a:ext uri="{FF2B5EF4-FFF2-40B4-BE49-F238E27FC236}">
                <a16:creationId xmlns:a16="http://schemas.microsoft.com/office/drawing/2014/main" id="{897BD12E-00D1-42D3-9BE2-08AE566E7068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66799" y="2346659"/>
            <a:ext cx="5943601" cy="46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softEdge rad="31750"/>
          </a:effectLst>
        </p:spPr>
        <p:txBody>
          <a:bodyPr wrap="none" anchor="ctr"/>
          <a:lstStyle/>
          <a:p>
            <a:pPr>
              <a:defRPr/>
            </a:pPr>
            <a:r>
              <a:rPr kumimoji="1" lang="en-US" altLang="ja-JP" sz="2000" dirty="0">
                <a:ea typeface="MS Gothic" panose="020B0609070205080204" pitchFamily="49" charset="-128"/>
              </a:rPr>
              <a:t>New Assignment &amp; Responsibilities</a:t>
            </a:r>
          </a:p>
        </p:txBody>
      </p:sp>
      <p:sp>
        <p:nvSpPr>
          <p:cNvPr id="11" name="AutoShape 54">
            <a:extLst>
              <a:ext uri="{FF2B5EF4-FFF2-40B4-BE49-F238E27FC236}">
                <a16:creationId xmlns:a16="http://schemas.microsoft.com/office/drawing/2014/main" id="{C7490AE5-1796-4890-9A7F-FF10D1AF84F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66800" y="3422116"/>
            <a:ext cx="5943600" cy="46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softEdge rad="31750"/>
          </a:effectLst>
        </p:spPr>
        <p:txBody>
          <a:bodyPr wrap="none" anchor="ctr"/>
          <a:lstStyle/>
          <a:p>
            <a:pPr>
              <a:defRPr/>
            </a:pPr>
            <a:r>
              <a:rPr lang="en-US" altLang="ja-JP" sz="2000" dirty="0">
                <a:ea typeface="HGP創英角ｺﾞｼｯｸUB" panose="020B0A00000000000000" pitchFamily="34" charset="-128"/>
              </a:rPr>
              <a:t>Improvement Schedule</a:t>
            </a:r>
          </a:p>
        </p:txBody>
      </p:sp>
      <p:sp>
        <p:nvSpPr>
          <p:cNvPr id="12" name="AutoShape 54">
            <a:extLst>
              <a:ext uri="{FF2B5EF4-FFF2-40B4-BE49-F238E27FC236}">
                <a16:creationId xmlns:a16="http://schemas.microsoft.com/office/drawing/2014/main" id="{045323CC-8E66-465E-ABDD-DB3FDCFEA22D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66801" y="3955516"/>
            <a:ext cx="5943599" cy="46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softEdge rad="31750"/>
          </a:effec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2000" dirty="0">
                <a:solidFill>
                  <a:prstClr val="black"/>
                </a:solidFill>
                <a:ea typeface="HGP創英角ｺﾞｼｯｸUB" panose="020B0900000000000000" pitchFamily="50" charset="-128"/>
              </a:rPr>
              <a:t>Detail Improvement Activity	</a:t>
            </a:r>
            <a:endParaRPr lang="en-US" sz="2000" dirty="0">
              <a:solidFill>
                <a:prstClr val="black"/>
              </a:solidFill>
              <a:ea typeface="HGP創英角ｺﾞｼｯｸUB" panose="020B0900000000000000" pitchFamily="50" charset="-128"/>
            </a:endParaRPr>
          </a:p>
        </p:txBody>
      </p:sp>
      <p:sp>
        <p:nvSpPr>
          <p:cNvPr id="13" name="AutoShape 54">
            <a:extLst>
              <a:ext uri="{FF2B5EF4-FFF2-40B4-BE49-F238E27FC236}">
                <a16:creationId xmlns:a16="http://schemas.microsoft.com/office/drawing/2014/main" id="{F0632FC8-12FF-4AFE-90E4-FD3BFEA484B8}"/>
              </a:ext>
            </a:extLst>
          </p:cNvPr>
          <p:cNvSpPr>
            <a:spLocks noChangeArrowheads="1"/>
          </p:cNvSpPr>
          <p:nvPr/>
        </p:nvSpPr>
        <p:spPr bwMode="gray">
          <a:xfrm>
            <a:off x="7162799" y="2346659"/>
            <a:ext cx="1600201" cy="46739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softEdge rad="31750"/>
          </a:effec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ja-JP" sz="2000" dirty="0">
                <a:solidFill>
                  <a:prstClr val="black"/>
                </a:solidFill>
                <a:ea typeface="HGP創英角ｺﾞｼｯｸUB" panose="020B0900000000000000" pitchFamily="50" charset="-128"/>
              </a:rPr>
              <a:t>Page 1</a:t>
            </a:r>
          </a:p>
        </p:txBody>
      </p:sp>
      <p:sp>
        <p:nvSpPr>
          <p:cNvPr id="14" name="AutoShape 54">
            <a:extLst>
              <a:ext uri="{FF2B5EF4-FFF2-40B4-BE49-F238E27FC236}">
                <a16:creationId xmlns:a16="http://schemas.microsoft.com/office/drawing/2014/main" id="{9C5EF9BB-0661-4C1F-803E-D26214EAB826}"/>
              </a:ext>
            </a:extLst>
          </p:cNvPr>
          <p:cNvSpPr>
            <a:spLocks noChangeArrowheads="1"/>
          </p:cNvSpPr>
          <p:nvPr/>
        </p:nvSpPr>
        <p:spPr bwMode="gray">
          <a:xfrm>
            <a:off x="7162799" y="3422116"/>
            <a:ext cx="1600201" cy="46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softEdge rad="31750"/>
          </a:effec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ja-JP" sz="2000" dirty="0">
                <a:solidFill>
                  <a:prstClr val="black"/>
                </a:solidFill>
                <a:ea typeface="HGP創英角ｺﾞｼｯｸUB" panose="020B0900000000000000" pitchFamily="50" charset="-128"/>
              </a:rPr>
              <a:t>Page 4</a:t>
            </a:r>
          </a:p>
        </p:txBody>
      </p:sp>
      <p:sp>
        <p:nvSpPr>
          <p:cNvPr id="15" name="AutoShape 54">
            <a:extLst>
              <a:ext uri="{FF2B5EF4-FFF2-40B4-BE49-F238E27FC236}">
                <a16:creationId xmlns:a16="http://schemas.microsoft.com/office/drawing/2014/main" id="{853D3AF0-95B1-4649-8219-A6140F2FCBC0}"/>
              </a:ext>
            </a:extLst>
          </p:cNvPr>
          <p:cNvSpPr>
            <a:spLocks noChangeArrowheads="1"/>
          </p:cNvSpPr>
          <p:nvPr/>
        </p:nvSpPr>
        <p:spPr bwMode="gray">
          <a:xfrm>
            <a:off x="7162799" y="3955516"/>
            <a:ext cx="1600201" cy="46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softEdge rad="31750"/>
          </a:effec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ja-JP" sz="2000" dirty="0">
                <a:solidFill>
                  <a:prstClr val="black"/>
                </a:solidFill>
                <a:ea typeface="HGP創英角ｺﾞｼｯｸUB" panose="020B0900000000000000" pitchFamily="50" charset="-128"/>
              </a:rPr>
              <a:t>Page 5 ~ 11</a:t>
            </a:r>
          </a:p>
        </p:txBody>
      </p:sp>
      <p:sp>
        <p:nvSpPr>
          <p:cNvPr id="16" name="AutoShape 54">
            <a:extLst>
              <a:ext uri="{FF2B5EF4-FFF2-40B4-BE49-F238E27FC236}">
                <a16:creationId xmlns:a16="http://schemas.microsoft.com/office/drawing/2014/main" id="{54D62353-5257-4EA4-9FDA-5655BE41AB0D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66801" y="4488916"/>
            <a:ext cx="5943600" cy="46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softEdge rad="31750"/>
          </a:effectLst>
        </p:spPr>
        <p:txBody>
          <a:bodyPr wrap="none" anchor="ctr"/>
          <a:lstStyle/>
          <a:p>
            <a:pPr>
              <a:defRPr/>
            </a:pPr>
            <a:r>
              <a:rPr lang="en-US" altLang="ja-JP" sz="2000" dirty="0">
                <a:ea typeface="HGP創英角ｺﾞｼｯｸUB" panose="020B0A00000000000000" pitchFamily="34" charset="-128"/>
              </a:rPr>
              <a:t>Next Action/Improvement</a:t>
            </a:r>
          </a:p>
        </p:txBody>
      </p:sp>
      <p:sp>
        <p:nvSpPr>
          <p:cNvPr id="17" name="AutoShape 54">
            <a:extLst>
              <a:ext uri="{FF2B5EF4-FFF2-40B4-BE49-F238E27FC236}">
                <a16:creationId xmlns:a16="http://schemas.microsoft.com/office/drawing/2014/main" id="{69CFB1FB-FFFE-42CE-AAF5-DC99FFAD341C}"/>
              </a:ext>
            </a:extLst>
          </p:cNvPr>
          <p:cNvSpPr>
            <a:spLocks noChangeArrowheads="1"/>
          </p:cNvSpPr>
          <p:nvPr/>
        </p:nvSpPr>
        <p:spPr bwMode="gray">
          <a:xfrm>
            <a:off x="7162799" y="4488916"/>
            <a:ext cx="1600201" cy="46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softEdge rad="31750"/>
          </a:effec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ja-JP" sz="2000" dirty="0">
                <a:solidFill>
                  <a:prstClr val="black"/>
                </a:solidFill>
                <a:ea typeface="HGP創英角ｺﾞｼｯｸUB" panose="020B0900000000000000" pitchFamily="50" charset="-128"/>
              </a:rPr>
              <a:t>Page 12</a:t>
            </a:r>
          </a:p>
        </p:txBody>
      </p:sp>
      <p:sp>
        <p:nvSpPr>
          <p:cNvPr id="18" name="AutoShape 54">
            <a:extLst>
              <a:ext uri="{FF2B5EF4-FFF2-40B4-BE49-F238E27FC236}">
                <a16:creationId xmlns:a16="http://schemas.microsoft.com/office/drawing/2014/main" id="{83566903-4092-46C5-9272-CB6F4D7B255B}"/>
              </a:ext>
            </a:extLst>
          </p:cNvPr>
          <p:cNvSpPr>
            <a:spLocks noChangeArrowheads="1"/>
          </p:cNvSpPr>
          <p:nvPr/>
        </p:nvSpPr>
        <p:spPr bwMode="gray">
          <a:xfrm>
            <a:off x="457200" y="2346659"/>
            <a:ext cx="457200" cy="46739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softEdge rad="31750"/>
          </a:effectLst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ja-JP" sz="2000" dirty="0">
                <a:solidFill>
                  <a:prstClr val="black"/>
                </a:solidFill>
                <a:ea typeface="HGP創英角ｺﾞｼｯｸUB" panose="020B0900000000000000" pitchFamily="50" charset="-128"/>
              </a:rPr>
              <a:t>1</a:t>
            </a:r>
          </a:p>
        </p:txBody>
      </p:sp>
      <p:sp>
        <p:nvSpPr>
          <p:cNvPr id="19" name="AutoShape 54">
            <a:extLst>
              <a:ext uri="{FF2B5EF4-FFF2-40B4-BE49-F238E27FC236}">
                <a16:creationId xmlns:a16="http://schemas.microsoft.com/office/drawing/2014/main" id="{AA617908-7AC4-4F6C-A959-7BA888FB7181}"/>
              </a:ext>
            </a:extLst>
          </p:cNvPr>
          <p:cNvSpPr>
            <a:spLocks noChangeArrowheads="1"/>
          </p:cNvSpPr>
          <p:nvPr/>
        </p:nvSpPr>
        <p:spPr bwMode="gray">
          <a:xfrm>
            <a:off x="457200" y="3422116"/>
            <a:ext cx="457200" cy="46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softEdge rad="31750"/>
          </a:effectLst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ja-JP" sz="2000" dirty="0">
                <a:solidFill>
                  <a:prstClr val="black"/>
                </a:solidFill>
                <a:ea typeface="HGP創英角ｺﾞｼｯｸUB" panose="020B0900000000000000" pitchFamily="50" charset="-128"/>
              </a:rPr>
              <a:t>3</a:t>
            </a:r>
          </a:p>
        </p:txBody>
      </p:sp>
      <p:sp>
        <p:nvSpPr>
          <p:cNvPr id="20" name="AutoShape 54">
            <a:extLst>
              <a:ext uri="{FF2B5EF4-FFF2-40B4-BE49-F238E27FC236}">
                <a16:creationId xmlns:a16="http://schemas.microsoft.com/office/drawing/2014/main" id="{C4A281F0-04BA-4E91-948E-7729FF9A4E93}"/>
              </a:ext>
            </a:extLst>
          </p:cNvPr>
          <p:cNvSpPr>
            <a:spLocks noChangeArrowheads="1"/>
          </p:cNvSpPr>
          <p:nvPr/>
        </p:nvSpPr>
        <p:spPr bwMode="gray">
          <a:xfrm>
            <a:off x="457200" y="3955516"/>
            <a:ext cx="457200" cy="46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softEdge rad="31750"/>
          </a:effectLst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ja-JP" sz="2000" dirty="0">
                <a:solidFill>
                  <a:prstClr val="black"/>
                </a:solidFill>
                <a:ea typeface="HGP創英角ｺﾞｼｯｸUB" panose="020B0900000000000000" pitchFamily="50" charset="-128"/>
              </a:rPr>
              <a:t>4</a:t>
            </a:r>
          </a:p>
        </p:txBody>
      </p:sp>
      <p:sp>
        <p:nvSpPr>
          <p:cNvPr id="21" name="AutoShape 54">
            <a:extLst>
              <a:ext uri="{FF2B5EF4-FFF2-40B4-BE49-F238E27FC236}">
                <a16:creationId xmlns:a16="http://schemas.microsoft.com/office/drawing/2014/main" id="{6D469725-942E-4D28-A86C-94ED3F0FFA2F}"/>
              </a:ext>
            </a:extLst>
          </p:cNvPr>
          <p:cNvSpPr>
            <a:spLocks noChangeArrowheads="1"/>
          </p:cNvSpPr>
          <p:nvPr/>
        </p:nvSpPr>
        <p:spPr bwMode="gray">
          <a:xfrm>
            <a:off x="457200" y="4488916"/>
            <a:ext cx="457200" cy="46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softEdge rad="31750"/>
          </a:effectLst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ja-JP" sz="2000" dirty="0">
                <a:solidFill>
                  <a:prstClr val="black"/>
                </a:solidFill>
                <a:ea typeface="HGP創英角ｺﾞｼｯｸUB" panose="020B0900000000000000" pitchFamily="50" charset="-128"/>
              </a:rPr>
              <a:t>5</a:t>
            </a:r>
          </a:p>
        </p:txBody>
      </p:sp>
      <p:sp>
        <p:nvSpPr>
          <p:cNvPr id="22" name="AutoShape 54">
            <a:extLst>
              <a:ext uri="{FF2B5EF4-FFF2-40B4-BE49-F238E27FC236}">
                <a16:creationId xmlns:a16="http://schemas.microsoft.com/office/drawing/2014/main" id="{AFB33CF0-CF9F-4B2C-9BB3-8CAEB4F49B86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66800" y="2888716"/>
            <a:ext cx="5943600" cy="46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softEdge rad="31750"/>
          </a:effec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2000" dirty="0">
                <a:solidFill>
                  <a:prstClr val="black"/>
                </a:solidFill>
                <a:ea typeface="HGP創英角ｺﾞｼｯｸUB" panose="020B0900000000000000" pitchFamily="50" charset="-128"/>
              </a:rPr>
              <a:t>Background To Select Theme</a:t>
            </a:r>
            <a:endParaRPr kumimoji="1" lang="vi-VN" sz="2000" dirty="0">
              <a:solidFill>
                <a:prstClr val="black"/>
              </a:solidFill>
              <a:ea typeface="HGP創英角ｺﾞｼｯｸUB" panose="020B0900000000000000" pitchFamily="50" charset="-128"/>
            </a:endParaRPr>
          </a:p>
        </p:txBody>
      </p:sp>
      <p:sp>
        <p:nvSpPr>
          <p:cNvPr id="23" name="AutoShape 54">
            <a:extLst>
              <a:ext uri="{FF2B5EF4-FFF2-40B4-BE49-F238E27FC236}">
                <a16:creationId xmlns:a16="http://schemas.microsoft.com/office/drawing/2014/main" id="{CB692B62-D19E-44A8-AD83-BA955D545FDD}"/>
              </a:ext>
            </a:extLst>
          </p:cNvPr>
          <p:cNvSpPr>
            <a:spLocks noChangeArrowheads="1"/>
          </p:cNvSpPr>
          <p:nvPr/>
        </p:nvSpPr>
        <p:spPr bwMode="gray">
          <a:xfrm>
            <a:off x="7162799" y="2888716"/>
            <a:ext cx="1600201" cy="46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softEdge rad="31750"/>
          </a:effec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ja-JP" sz="2000" dirty="0">
                <a:solidFill>
                  <a:prstClr val="black"/>
                </a:solidFill>
                <a:ea typeface="HGP創英角ｺﾞｼｯｸUB" panose="020B0900000000000000" pitchFamily="50" charset="-128"/>
              </a:rPr>
              <a:t>Page 2-3 </a:t>
            </a:r>
          </a:p>
        </p:txBody>
      </p:sp>
      <p:sp>
        <p:nvSpPr>
          <p:cNvPr id="24" name="AutoShape 54">
            <a:extLst>
              <a:ext uri="{FF2B5EF4-FFF2-40B4-BE49-F238E27FC236}">
                <a16:creationId xmlns:a16="http://schemas.microsoft.com/office/drawing/2014/main" id="{64B16E1F-5414-473A-BE74-9A0037461932}"/>
              </a:ext>
            </a:extLst>
          </p:cNvPr>
          <p:cNvSpPr>
            <a:spLocks noChangeArrowheads="1"/>
          </p:cNvSpPr>
          <p:nvPr/>
        </p:nvSpPr>
        <p:spPr bwMode="gray">
          <a:xfrm>
            <a:off x="457200" y="2888716"/>
            <a:ext cx="457200" cy="46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softEdge rad="31750"/>
          </a:effectLst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ja-JP" sz="2000" dirty="0">
                <a:solidFill>
                  <a:prstClr val="black"/>
                </a:solidFill>
                <a:ea typeface="HGP創英角ｺﾞｼｯｸUB" panose="020B0900000000000000" pitchFamily="50" charset="-128"/>
              </a:rPr>
              <a:t>2</a:t>
            </a:r>
          </a:p>
        </p:txBody>
      </p:sp>
      <p:sp>
        <p:nvSpPr>
          <p:cNvPr id="3121" name="Rectangle 2">
            <a:extLst>
              <a:ext uri="{FF2B5EF4-FFF2-40B4-BE49-F238E27FC236}">
                <a16:creationId xmlns:a16="http://schemas.microsoft.com/office/drawing/2014/main" id="{E7143E81-F28B-4061-98B7-CACE0AEE4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44500"/>
            <a:ext cx="8305800" cy="1381125"/>
          </a:xfrm>
          <a:prstGeom prst="roundRect">
            <a:avLst>
              <a:gd name="adj" fmla="val 9944"/>
            </a:avLst>
          </a:prstGeom>
          <a:gradFill rotWithShape="1">
            <a:gsLst>
              <a:gs pos="0">
                <a:srgbClr val="15155C"/>
              </a:gs>
              <a:gs pos="50000">
                <a:srgbClr val="4E4EC6"/>
              </a:gs>
              <a:gs pos="100000">
                <a:srgbClr val="2B2BA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None/>
            </a:pPr>
            <a:r>
              <a:rPr kumimoji="1" lang="en-US" altLang="en-US" sz="2800" b="1" dirty="0">
                <a:solidFill>
                  <a:srgbClr val="FFFFFF"/>
                </a:solidFill>
                <a:ea typeface="HGP創英角ｺﾞｼｯｸUB" panose="020B0A00000000000000" pitchFamily="34" charset="-128"/>
              </a:rPr>
              <a:t>Strengthen PSNV </a:t>
            </a:r>
            <a:r>
              <a:rPr kumimoji="1" lang="en-US" altLang="en-US" sz="2800" b="1" dirty="0" err="1">
                <a:solidFill>
                  <a:srgbClr val="FFFFFF"/>
                </a:solidFill>
                <a:ea typeface="HGP創英角ｺﾞｼｯｸUB" panose="020B0A00000000000000" pitchFamily="34" charset="-128"/>
              </a:rPr>
              <a:t>Monozukuri</a:t>
            </a:r>
            <a:r>
              <a:rPr kumimoji="1" lang="en-US" altLang="en-US" sz="2800" b="1" dirty="0">
                <a:solidFill>
                  <a:srgbClr val="FFFFFF"/>
                </a:solidFill>
                <a:ea typeface="HGP創英角ｺﾞｼｯｸUB" panose="020B0A00000000000000" pitchFamily="34" charset="-128"/>
              </a:rPr>
              <a:t> system </a:t>
            </a:r>
            <a:r>
              <a:rPr kumimoji="1" lang="en-US" altLang="ja-JP" sz="2800" b="1" dirty="0">
                <a:solidFill>
                  <a:schemeClr val="bg1"/>
                </a:solidFill>
                <a:ea typeface="Meiryo UI" panose="020B0604030504040204" pitchFamily="50" charset="-128"/>
              </a:rPr>
              <a:t>to increase productivity</a:t>
            </a:r>
            <a:r>
              <a:rPr kumimoji="1" lang="en-US" altLang="en-US" sz="2800" b="1" dirty="0">
                <a:solidFill>
                  <a:srgbClr val="FFFFFF"/>
                </a:solidFill>
                <a:ea typeface="HGP創英角ｺﾞｼｯｸUB" panose="020B0A00000000000000" pitchFamily="34" charset="-128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"/>
          <p:cNvSpPr>
            <a:spLocks noChangeArrowheads="1"/>
          </p:cNvSpPr>
          <p:nvPr/>
        </p:nvSpPr>
        <p:spPr bwMode="auto">
          <a:xfrm>
            <a:off x="-1588" y="-26988"/>
            <a:ext cx="9144001" cy="479515"/>
          </a:xfrm>
          <a:prstGeom prst="rect">
            <a:avLst/>
          </a:prstGeom>
          <a:solidFill>
            <a:srgbClr val="000099"/>
          </a:solidFill>
          <a:ln w="9525" algn="ctr">
            <a:solidFill>
              <a:srgbClr val="0033CC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algn="ctr" eaLnBrk="1" hangingPunct="1">
              <a:buNone/>
            </a:pPr>
            <a:r>
              <a:rPr lang="en-US" altLang="ja-JP" sz="2400" b="1" dirty="0">
                <a:solidFill>
                  <a:schemeClr val="bg1"/>
                </a:solidFill>
                <a:ea typeface="HGP創英角ｺﾞｼｯｸUB" panose="020B0900000000000000" pitchFamily="50" charset="-128"/>
                <a:cs typeface="Arial" panose="020B0604020202020204" pitchFamily="34" charset="0"/>
              </a:rPr>
              <a:t>Detail Improvement Activity</a:t>
            </a:r>
          </a:p>
        </p:txBody>
      </p:sp>
      <p:sp>
        <p:nvSpPr>
          <p:cNvPr id="187" name="正方形/長方形 40"/>
          <p:cNvSpPr/>
          <p:nvPr/>
        </p:nvSpPr>
        <p:spPr>
          <a:xfrm>
            <a:off x="8212821" y="65388"/>
            <a:ext cx="789469" cy="28804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1500" b="1" dirty="0">
                <a:solidFill>
                  <a:schemeClr val="bg1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9/12</a:t>
            </a:r>
            <a:endParaRPr lang="ja-JP" altLang="en-US" sz="1500" b="1" dirty="0">
              <a:solidFill>
                <a:schemeClr val="bg1"/>
              </a:solidFill>
              <a:latin typeface="Arial" panose="020B0604020202020204" pitchFamily="34" charset="0"/>
              <a:ea typeface="HGP創英角ｺﾞｼｯｸUB" panose="020B0900000000000000" pitchFamily="50" charset="-128"/>
              <a:cs typeface="Arial" panose="020B0604020202020204" pitchFamily="34" charset="0"/>
            </a:endParaRPr>
          </a:p>
        </p:txBody>
      </p:sp>
      <p:sp>
        <p:nvSpPr>
          <p:cNvPr id="5" name="角丸四角形 2">
            <a:extLst>
              <a:ext uri="{FF2B5EF4-FFF2-40B4-BE49-F238E27FC236}">
                <a16:creationId xmlns:a16="http://schemas.microsoft.com/office/drawing/2014/main" id="{F68C8CC0-C52A-4D73-BADC-253702109783}"/>
              </a:ext>
            </a:extLst>
          </p:cNvPr>
          <p:cNvSpPr/>
          <p:nvPr/>
        </p:nvSpPr>
        <p:spPr>
          <a:xfrm>
            <a:off x="57243" y="486802"/>
            <a:ext cx="1350215" cy="47951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t"/>
          <a:lstStyle/>
          <a:p>
            <a:pPr algn="ctr">
              <a:defRPr/>
            </a:pPr>
            <a:r>
              <a:rPr lang="en-US" altLang="ja-JP" sz="2000" b="1" dirty="0"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</a:rPr>
              <a:t>Issue</a:t>
            </a:r>
            <a:r>
              <a:rPr lang="en-US" altLang="ja-JP" sz="2400" b="1" dirty="0"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ja-JP" sz="2000" b="1" dirty="0">
                <a:ea typeface="HGSSoeiKakugothicUB" panose="020B0900000000000000" pitchFamily="34" charset="-128"/>
                <a:sym typeface="Wingdings 2"/>
              </a:rPr>
              <a:t></a:t>
            </a:r>
            <a:endParaRPr kumimoji="1" lang="ja-JP" altLang="en-US" b="1" dirty="0">
              <a:latin typeface="Arial" panose="020B0604020202020204" pitchFamily="34" charset="0"/>
              <a:ea typeface="HGSSoeiKakugothicUB" panose="020B0900000000000000" pitchFamily="34" charset="-128"/>
              <a:cs typeface="Arial" panose="020B0604020202020204" pitchFamily="34" charset="0"/>
            </a:endParaRPr>
          </a:p>
          <a:p>
            <a:pPr algn="ctr">
              <a:defRPr/>
            </a:pPr>
            <a:endParaRPr kumimoji="1" lang="ja-JP" altLang="en-US" sz="2400" b="1" dirty="0">
              <a:latin typeface="Arial" panose="020B0604020202020204" pitchFamily="34" charset="0"/>
              <a:ea typeface="HGSSoeiKakugothicUB" panose="020B09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3037AA-F3E6-45D1-B4A5-49C9A515A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9120" y="481430"/>
            <a:ext cx="7607637" cy="47951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1600" b="1" dirty="0">
                <a:solidFill>
                  <a:srgbClr val="FF0000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High solving time for </a:t>
            </a:r>
            <a:r>
              <a:rPr lang="en-US" altLang="ja-JP" sz="1600" b="1" dirty="0" err="1">
                <a:solidFill>
                  <a:srgbClr val="FF0000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Monozukuri</a:t>
            </a:r>
            <a:r>
              <a:rPr lang="en-US" altLang="ja-JP" sz="1600" b="1" dirty="0">
                <a:solidFill>
                  <a:srgbClr val="FF0000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 issues inline</a:t>
            </a:r>
          </a:p>
        </p:txBody>
      </p:sp>
      <p:sp>
        <p:nvSpPr>
          <p:cNvPr id="205" name="四角形: 角を丸くする 69">
            <a:extLst>
              <a:ext uri="{FF2B5EF4-FFF2-40B4-BE49-F238E27FC236}">
                <a16:creationId xmlns:a16="http://schemas.microsoft.com/office/drawing/2014/main" id="{D3A88AD0-343E-4BB7-9C6C-8E556349C19A}"/>
              </a:ext>
            </a:extLst>
          </p:cNvPr>
          <p:cNvSpPr/>
          <p:nvPr/>
        </p:nvSpPr>
        <p:spPr>
          <a:xfrm>
            <a:off x="47856" y="3301222"/>
            <a:ext cx="9029514" cy="354921"/>
          </a:xfrm>
          <a:prstGeom prst="roundRect">
            <a:avLst/>
          </a:prstGeom>
          <a:gradFill flip="none" rotWithShape="1">
            <a:gsLst>
              <a:gs pos="0">
                <a:srgbClr val="CCECFF"/>
              </a:gs>
              <a:gs pos="30000">
                <a:srgbClr val="99CCFF"/>
              </a:gs>
              <a:gs pos="100000">
                <a:srgbClr val="6699FF"/>
              </a:gs>
              <a:gs pos="100000">
                <a:srgbClr val="6699FF"/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>
            <a:softEdge rad="31750"/>
          </a:effectLst>
        </p:spPr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ja-JP" b="1" dirty="0">
                <a:solidFill>
                  <a:prstClr val="white"/>
                </a:solidFill>
                <a:effectLst>
                  <a:glow rad="127000">
                    <a:prstClr val="black"/>
                  </a:glo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Action ❶ : Building up online 4M centralize changing control system</a:t>
            </a:r>
            <a:endParaRPr lang="ja-JP" altLang="en-US" b="1" dirty="0">
              <a:solidFill>
                <a:prstClr val="white"/>
              </a:solidFill>
              <a:effectLst>
                <a:glow rad="127000">
                  <a:prstClr val="black"/>
                </a:glow>
              </a:effectLst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54" name="四角形: 角を丸くする 69">
            <a:extLst>
              <a:ext uri="{FF2B5EF4-FFF2-40B4-BE49-F238E27FC236}">
                <a16:creationId xmlns:a16="http://schemas.microsoft.com/office/drawing/2014/main" id="{C5727EBB-6FE4-429E-BF18-5333A4A3ABB8}"/>
              </a:ext>
            </a:extLst>
          </p:cNvPr>
          <p:cNvSpPr/>
          <p:nvPr/>
        </p:nvSpPr>
        <p:spPr>
          <a:xfrm>
            <a:off x="57244" y="1034461"/>
            <a:ext cx="3728882" cy="313577"/>
          </a:xfrm>
          <a:prstGeom prst="round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254000">
              <a:srgbClr val="FF0000"/>
            </a:innerShdw>
          </a:effectLst>
        </p:spPr>
        <p:txBody>
          <a:bodyPr vert="horz" wrap="none" lIns="91412" tIns="0" rIns="91412" bIns="0" numCol="1" rtlCol="0" anchor="ctr" anchorCtr="0" compatLnSpc="1">
            <a:prstTxWarp prst="textNoShape">
              <a:avLst/>
            </a:prstTxWarp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defRPr/>
            </a:pPr>
            <a:r>
              <a:rPr kumimoji="1" lang="en-GB" altLang="ja-JP" b="1" dirty="0">
                <a:solidFill>
                  <a:prstClr val="black"/>
                </a:solidFill>
                <a:latin typeface="Arial" panose="020B0604020202020204" pitchFamily="34" charset="0"/>
                <a:ea typeface="HGPSoeiKakugothicUB" panose="020B0900000000000000" pitchFamily="34" charset="-128"/>
                <a:cs typeface="Arial" pitchFamily="34" charset="0"/>
              </a:rPr>
              <a:t>Affection factor analysis</a:t>
            </a:r>
            <a:endParaRPr kumimoji="1" lang="ja-JP" altLang="en-US" b="1" dirty="0">
              <a:solidFill>
                <a:prstClr val="black"/>
              </a:solidFill>
              <a:latin typeface="Arial" panose="020B0604020202020204" pitchFamily="34" charset="0"/>
              <a:ea typeface="HGPSoeiKakugothicUB" panose="020B0900000000000000" pitchFamily="34" charset="-128"/>
              <a:cs typeface="Arial" pitchFamily="34" charset="0"/>
            </a:endParaRPr>
          </a:p>
        </p:txBody>
      </p:sp>
      <p:sp>
        <p:nvSpPr>
          <p:cNvPr id="58" name="四角形: 角を丸くする 22">
            <a:extLst>
              <a:ext uri="{FF2B5EF4-FFF2-40B4-BE49-F238E27FC236}">
                <a16:creationId xmlns:a16="http://schemas.microsoft.com/office/drawing/2014/main" id="{EF41216F-05ED-4568-BD72-F45CA634402C}"/>
              </a:ext>
            </a:extLst>
          </p:cNvPr>
          <p:cNvSpPr/>
          <p:nvPr/>
        </p:nvSpPr>
        <p:spPr>
          <a:xfrm>
            <a:off x="128884" y="1416181"/>
            <a:ext cx="3657241" cy="1837935"/>
          </a:xfrm>
          <a:prstGeom prst="roundRect">
            <a:avLst>
              <a:gd name="adj" fmla="val 843"/>
            </a:avLst>
          </a:prstGeom>
          <a:noFill/>
          <a:ln w="12700">
            <a:solidFill>
              <a:schemeClr val="bg1">
                <a:lumMod val="50000"/>
              </a:schemeClr>
            </a:solidFill>
            <a:headEnd/>
            <a:tailEnd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anchor="t"/>
          <a:lstStyle/>
          <a:p>
            <a:pPr>
              <a:lnSpc>
                <a:spcPct val="150000"/>
              </a:lnSpc>
            </a:pPr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EA3FA6-C715-4423-9762-3593AACABEBB}"/>
              </a:ext>
            </a:extLst>
          </p:cNvPr>
          <p:cNvSpPr/>
          <p:nvPr/>
        </p:nvSpPr>
        <p:spPr>
          <a:xfrm>
            <a:off x="85080" y="1331992"/>
            <a:ext cx="3928267" cy="1939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Meiryo UI" panose="020B0604030504040204" pitchFamily="50" charset="-128"/>
              <a:buChar char="❑"/>
            </a:pPr>
            <a:r>
              <a:rPr kumimoji="1" lang="en-GB" b="1" u="sng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Monozukuri</a:t>
            </a:r>
            <a:r>
              <a:rPr kumimoji="1" lang="en-GB" b="1" u="sng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Solving time:</a:t>
            </a:r>
          </a:p>
          <a:p>
            <a:pPr>
              <a:lnSpc>
                <a:spcPct val="150000"/>
              </a:lnSpc>
            </a:pPr>
            <a:r>
              <a:rPr kumimoji="1" lang="en-US" altLang="ja-JP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❶</a:t>
            </a:r>
            <a:r>
              <a:rPr kumimoji="1" lang="en-US" altLang="ja-JP" sz="1600" dirty="0">
                <a:solidFill>
                  <a:srgbClr val="0F20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GB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4M changing system</a:t>
            </a:r>
          </a:p>
          <a:p>
            <a:pPr>
              <a:lnSpc>
                <a:spcPct val="150000"/>
              </a:lnSpc>
            </a:pPr>
            <a:r>
              <a:rPr kumimoji="1" lang="en-GB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</a:t>
            </a:r>
            <a:r>
              <a:rPr kumimoji="1" lang="en-GB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Horenso</a:t>
            </a:r>
            <a:r>
              <a:rPr kumimoji="1" lang="en-GB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situation of 4M changing</a:t>
            </a:r>
          </a:p>
          <a:p>
            <a:pPr>
              <a:lnSpc>
                <a:spcPct val="150000"/>
              </a:lnSpc>
            </a:pPr>
            <a:r>
              <a:rPr kumimoji="1" lang="en-US" altLang="ja-JP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❷</a:t>
            </a:r>
            <a:r>
              <a:rPr kumimoji="1" lang="en-US" altLang="ja-JP" sz="1600" dirty="0">
                <a:solidFill>
                  <a:srgbClr val="0F20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GB" sz="1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Monozukuri</a:t>
            </a:r>
            <a:r>
              <a:rPr kumimoji="1" lang="en-GB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issues quantity</a:t>
            </a:r>
          </a:p>
          <a:p>
            <a:pPr>
              <a:lnSpc>
                <a:spcPct val="150000"/>
              </a:lnSpc>
            </a:pPr>
            <a:r>
              <a:rPr kumimoji="1" lang="en-GB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</a:t>
            </a:r>
            <a:r>
              <a:rPr kumimoji="1" lang="en-GB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Solving method for </a:t>
            </a:r>
            <a:r>
              <a:rPr kumimoji="1" lang="en-GB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Monozukuri</a:t>
            </a:r>
            <a:r>
              <a:rPr kumimoji="1" lang="en-GB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issue     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4EFEA9A-E065-4A88-9E2D-B366895CA566}"/>
              </a:ext>
            </a:extLst>
          </p:cNvPr>
          <p:cNvCxnSpPr>
            <a:cxnSpLocks/>
          </p:cNvCxnSpPr>
          <p:nvPr/>
        </p:nvCxnSpPr>
        <p:spPr>
          <a:xfrm rot="16200000" flipH="1">
            <a:off x="209954" y="2896346"/>
            <a:ext cx="246704" cy="123963"/>
          </a:xfrm>
          <a:prstGeom prst="bentConnector3">
            <a:avLst>
              <a:gd name="adj1" fmla="val 9633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四角形: 角を丸くする 69">
            <a:extLst>
              <a:ext uri="{FF2B5EF4-FFF2-40B4-BE49-F238E27FC236}">
                <a16:creationId xmlns:a16="http://schemas.microsoft.com/office/drawing/2014/main" id="{12DFC1C0-0CC7-441A-9CB3-06A1034986E4}"/>
              </a:ext>
            </a:extLst>
          </p:cNvPr>
          <p:cNvSpPr/>
          <p:nvPr/>
        </p:nvSpPr>
        <p:spPr>
          <a:xfrm>
            <a:off x="3843867" y="1028626"/>
            <a:ext cx="5242890" cy="313577"/>
          </a:xfrm>
          <a:prstGeom prst="round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254000">
              <a:srgbClr val="FF0000"/>
            </a:innerShdw>
          </a:effectLst>
        </p:spPr>
        <p:txBody>
          <a:bodyPr vert="horz" wrap="none" lIns="91412" tIns="0" rIns="91412" bIns="0" numCol="1" rtlCol="0" anchor="ctr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ja-JP" b="1" dirty="0">
                <a:solidFill>
                  <a:prstClr val="black"/>
                </a:solidFill>
                <a:latin typeface="Arial" panose="020B0604020202020204" pitchFamily="34" charset="0"/>
                <a:ea typeface="HGPSoeiKakugothicUB" panose="020B0900000000000000" pitchFamily="34" charset="-128"/>
                <a:cs typeface="Arial" pitchFamily="34" charset="0"/>
              </a:rPr>
              <a:t>❶</a:t>
            </a:r>
            <a:r>
              <a:rPr kumimoji="1" lang="en-US" altLang="ja-JP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ja-JP" b="1" dirty="0">
                <a:solidFill>
                  <a:prstClr val="black"/>
                </a:solidFill>
                <a:latin typeface="Arial" panose="020B0604020202020204" pitchFamily="34" charset="0"/>
                <a:ea typeface="HGPSoeiKakugothicUB" panose="020B0900000000000000" pitchFamily="34" charset="-128"/>
                <a:cs typeface="Arial" pitchFamily="34" charset="0"/>
              </a:rPr>
              <a:t>Review</a:t>
            </a:r>
            <a:r>
              <a:rPr kumimoji="1" lang="en-US" altLang="ja-JP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GB" altLang="ja-JP" b="1" dirty="0">
                <a:solidFill>
                  <a:prstClr val="black"/>
                </a:solidFill>
                <a:latin typeface="Arial" panose="020B0604020202020204" pitchFamily="34" charset="0"/>
                <a:ea typeface="HGPSoeiKakugothicUB" panose="020B0900000000000000" pitchFamily="34" charset="-128"/>
                <a:cs typeface="Arial" pitchFamily="34" charset="0"/>
              </a:rPr>
              <a:t>current 4M changing system</a:t>
            </a:r>
          </a:p>
        </p:txBody>
      </p:sp>
      <p:sp>
        <p:nvSpPr>
          <p:cNvPr id="77" name="四角形: 角を丸くする 22">
            <a:extLst>
              <a:ext uri="{FF2B5EF4-FFF2-40B4-BE49-F238E27FC236}">
                <a16:creationId xmlns:a16="http://schemas.microsoft.com/office/drawing/2014/main" id="{20607F08-DCC6-4325-9F2B-5EE7C1C5EE84}"/>
              </a:ext>
            </a:extLst>
          </p:cNvPr>
          <p:cNvSpPr/>
          <p:nvPr/>
        </p:nvSpPr>
        <p:spPr>
          <a:xfrm>
            <a:off x="3843867" y="1413133"/>
            <a:ext cx="5242890" cy="1837935"/>
          </a:xfrm>
          <a:prstGeom prst="roundRect">
            <a:avLst>
              <a:gd name="adj" fmla="val 843"/>
            </a:avLst>
          </a:prstGeom>
          <a:noFill/>
          <a:ln w="12700">
            <a:solidFill>
              <a:schemeClr val="bg1">
                <a:lumMod val="50000"/>
              </a:schemeClr>
            </a:solidFill>
            <a:headEnd/>
            <a:tailEnd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anchor="t"/>
          <a:lstStyle/>
          <a:p>
            <a:pPr>
              <a:lnSpc>
                <a:spcPct val="150000"/>
              </a:lnSpc>
            </a:pPr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A16B344-3328-43E9-8901-BA14815AB653}"/>
              </a:ext>
            </a:extLst>
          </p:cNvPr>
          <p:cNvGrpSpPr/>
          <p:nvPr/>
        </p:nvGrpSpPr>
        <p:grpSpPr>
          <a:xfrm>
            <a:off x="2014496" y="3744303"/>
            <a:ext cx="2093511" cy="1374705"/>
            <a:chOff x="2448155" y="4483434"/>
            <a:chExt cx="2411846" cy="1222078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9CAD2832-D54B-4DD2-B6D9-6BE10D6078F0}"/>
                </a:ext>
              </a:extLst>
            </p:cNvPr>
            <p:cNvSpPr/>
            <p:nvPr/>
          </p:nvSpPr>
          <p:spPr>
            <a:xfrm>
              <a:off x="2448155" y="5299724"/>
              <a:ext cx="938454" cy="405788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 side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70C9E3E-E71F-497D-9736-339D79E8E52F}"/>
                </a:ext>
              </a:extLst>
            </p:cNvPr>
            <p:cNvSpPr/>
            <p:nvPr/>
          </p:nvSpPr>
          <p:spPr>
            <a:xfrm>
              <a:off x="3799180" y="5294401"/>
              <a:ext cx="1060821" cy="405788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Other sections</a:t>
              </a: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7AEB4CDE-8BA0-4F05-BFC5-4C3ABB9C5F52}"/>
                </a:ext>
              </a:extLst>
            </p:cNvPr>
            <p:cNvGrpSpPr/>
            <p:nvPr/>
          </p:nvGrpSpPr>
          <p:grpSpPr>
            <a:xfrm>
              <a:off x="2566316" y="4483434"/>
              <a:ext cx="1988719" cy="647903"/>
              <a:chOff x="4257388" y="4548525"/>
              <a:chExt cx="2685341" cy="1016076"/>
            </a:xfrm>
          </p:grpSpPr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2B9F6827-4BBE-498B-AEF0-1E88E2C6B435}"/>
                  </a:ext>
                </a:extLst>
              </p:cNvPr>
              <p:cNvGrpSpPr/>
              <p:nvPr/>
            </p:nvGrpSpPr>
            <p:grpSpPr>
              <a:xfrm>
                <a:off x="4257388" y="4548525"/>
                <a:ext cx="1087235" cy="1016076"/>
                <a:chOff x="4807248" y="1310174"/>
                <a:chExt cx="1087235" cy="1016076"/>
              </a:xfrm>
            </p:grpSpPr>
            <p:pic>
              <p:nvPicPr>
                <p:cNvPr id="127" name="Picture 126">
                  <a:extLst>
                    <a:ext uri="{FF2B5EF4-FFF2-40B4-BE49-F238E27FC236}">
                      <a16:creationId xmlns:a16="http://schemas.microsoft.com/office/drawing/2014/main" id="{FE50303D-7411-4A91-8BA1-9E7D829626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37958" y="1310174"/>
                  <a:ext cx="907002" cy="1016076"/>
                </a:xfrm>
                <a:prstGeom prst="rect">
                  <a:avLst/>
                </a:prstGeom>
              </p:spPr>
            </p:pic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ED041123-0A37-4D94-8C86-6E5FCA4A2FBD}"/>
                    </a:ext>
                  </a:extLst>
                </p:cNvPr>
                <p:cNvSpPr/>
                <p:nvPr/>
              </p:nvSpPr>
              <p:spPr>
                <a:xfrm>
                  <a:off x="4807248" y="1436731"/>
                  <a:ext cx="1087235" cy="769854"/>
                </a:xfrm>
                <a:prstGeom prst="rect">
                  <a:avLst/>
                </a:prstGeom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100" b="1" dirty="0">
                      <a:solidFill>
                        <a:prstClr val="white"/>
                      </a:solidFill>
                      <a:effectLst>
                        <a:glow rad="127000">
                          <a:prstClr val="black"/>
                        </a:glow>
                      </a:effectLst>
                      <a:latin typeface="Arial" panose="020B0604020202020204" pitchFamily="34" charset="0"/>
                      <a:ea typeface="Meiryo UI" panose="020B0604030504040204" pitchFamily="50" charset="-128"/>
                      <a:cs typeface="Arial" panose="020B0604020202020204" pitchFamily="34" charset="0"/>
                    </a:rPr>
                    <a:t>Smart 4M Server</a:t>
                  </a:r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96DF7E84-D3DE-403E-95C1-C6229C140917}"/>
                  </a:ext>
                </a:extLst>
              </p:cNvPr>
              <p:cNvGrpSpPr/>
              <p:nvPr/>
            </p:nvGrpSpPr>
            <p:grpSpPr>
              <a:xfrm>
                <a:off x="5295098" y="4595822"/>
                <a:ext cx="1647631" cy="939044"/>
                <a:chOff x="5240732" y="1314732"/>
                <a:chExt cx="1647631" cy="939044"/>
              </a:xfrm>
            </p:grpSpPr>
            <p:pic>
              <p:nvPicPr>
                <p:cNvPr id="125" name="Picture 2" descr="5 Ways to Improve Your Business With a Cloud Phone System | MKELS.COM">
                  <a:extLst>
                    <a:ext uri="{FF2B5EF4-FFF2-40B4-BE49-F238E27FC236}">
                      <a16:creationId xmlns:a16="http://schemas.microsoft.com/office/drawing/2014/main" id="{D863942E-FE56-42B2-8BAB-DD9EA4F53B9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165"/>
                <a:stretch/>
              </p:blipFill>
              <p:spPr bwMode="auto">
                <a:xfrm>
                  <a:off x="5240732" y="1314732"/>
                  <a:ext cx="1647631" cy="9390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1432D0FD-2D1D-43FE-BDDF-0C029BB43217}"/>
                    </a:ext>
                  </a:extLst>
                </p:cNvPr>
                <p:cNvSpPr/>
                <p:nvPr/>
              </p:nvSpPr>
              <p:spPr>
                <a:xfrm>
                  <a:off x="5365375" y="1381151"/>
                  <a:ext cx="1378091" cy="50684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rgbClr val="0000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ANDON System</a:t>
                  </a:r>
                </a:p>
              </p:txBody>
            </p:sp>
          </p:grpSp>
        </p:grp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80663647-0BED-40F0-AF6C-ABAC29871E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1339" y="5076467"/>
              <a:ext cx="400526" cy="240602"/>
            </a:xfrm>
            <a:prstGeom prst="straightConnector1">
              <a:avLst/>
            </a:prstGeom>
            <a:ln w="19050">
              <a:solidFill>
                <a:srgbClr val="0000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0FF33E8D-0E8E-454B-9325-65A38BA530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98714" y="5083800"/>
              <a:ext cx="370740" cy="210601"/>
            </a:xfrm>
            <a:prstGeom prst="straightConnector1">
              <a:avLst/>
            </a:prstGeom>
            <a:ln w="19050">
              <a:solidFill>
                <a:srgbClr val="0000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32" name="Table 131">
            <a:extLst>
              <a:ext uri="{FF2B5EF4-FFF2-40B4-BE49-F238E27FC236}">
                <a16:creationId xmlns:a16="http://schemas.microsoft.com/office/drawing/2014/main" id="{602BFA0D-03FC-4383-8477-21CA0AE40C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776229"/>
              </p:ext>
            </p:extLst>
          </p:nvPr>
        </p:nvGraphicFramePr>
        <p:xfrm>
          <a:off x="80008" y="5411636"/>
          <a:ext cx="8952550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5125">
                  <a:extLst>
                    <a:ext uri="{9D8B030D-6E8A-4147-A177-3AD203B41FA5}">
                      <a16:colId xmlns:a16="http://schemas.microsoft.com/office/drawing/2014/main" val="764900729"/>
                    </a:ext>
                  </a:extLst>
                </a:gridCol>
                <a:gridCol w="4367425">
                  <a:extLst>
                    <a:ext uri="{9D8B030D-6E8A-4147-A177-3AD203B41FA5}">
                      <a16:colId xmlns:a16="http://schemas.microsoft.com/office/drawing/2014/main" val="1744803147"/>
                    </a:ext>
                  </a:extLst>
                </a:gridCol>
              </a:tblGrid>
              <a:tr h="27794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6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6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8163693"/>
                  </a:ext>
                </a:extLst>
              </a:tr>
              <a:tr h="2779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●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 4M changing will synchronized in 1 system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●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Smart filter trending problem inline</a:t>
                      </a:r>
                      <a:endParaRPr lang="en-US" altLang="ja-JP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7467903"/>
                  </a:ext>
                </a:extLst>
              </a:tr>
              <a:tr h="277944">
                <a:tc>
                  <a:txBody>
                    <a:bodyPr/>
                    <a:lstStyle/>
                    <a:p>
                      <a:pPr mar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● </a:t>
                      </a:r>
                      <a:r>
                        <a:rPr lang="en-US" sz="1600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Horenso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problems quickly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●</a:t>
                      </a:r>
                      <a:r>
                        <a:rPr lang="en-US" sz="1600" dirty="0">
                          <a:solidFill>
                            <a:srgbClr val="0F20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ja-JP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Quick alarm &amp; traceability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720437"/>
                  </a:ext>
                </a:extLst>
              </a:tr>
              <a:tr h="277944">
                <a:tc>
                  <a:txBody>
                    <a:bodyPr/>
                    <a:lstStyle/>
                    <a:p>
                      <a:pPr mar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● 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Prevent silent changing / Miss information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● </a:t>
                      </a:r>
                      <a:r>
                        <a:rPr lang="en-US" altLang="ja-JP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Saving cost: ~ 8,500$/Year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2269488"/>
                  </a:ext>
                </a:extLst>
              </a:tr>
            </a:tbl>
          </a:graphicData>
        </a:graphic>
      </p:graphicFrame>
      <p:sp>
        <p:nvSpPr>
          <p:cNvPr id="133" name="四角形: 角を丸くする 22">
            <a:extLst>
              <a:ext uri="{FF2B5EF4-FFF2-40B4-BE49-F238E27FC236}">
                <a16:creationId xmlns:a16="http://schemas.microsoft.com/office/drawing/2014/main" id="{CD35B56E-FB3E-437B-94BE-EBB2D79556B6}"/>
              </a:ext>
            </a:extLst>
          </p:cNvPr>
          <p:cNvSpPr/>
          <p:nvPr/>
        </p:nvSpPr>
        <p:spPr>
          <a:xfrm>
            <a:off x="47856" y="3706297"/>
            <a:ext cx="9023992" cy="3086315"/>
          </a:xfrm>
          <a:prstGeom prst="roundRect">
            <a:avLst>
              <a:gd name="adj" fmla="val 843"/>
            </a:avLst>
          </a:prstGeom>
          <a:noFill/>
          <a:ln w="12700">
            <a:solidFill>
              <a:schemeClr val="bg1">
                <a:lumMod val="50000"/>
              </a:schemeClr>
            </a:solidFill>
            <a:headEnd/>
            <a:tailEnd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anchor="t"/>
          <a:lstStyle/>
          <a:p>
            <a:pPr>
              <a:lnSpc>
                <a:spcPct val="150000"/>
              </a:lnSpc>
            </a:pPr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F2CB482-7060-4842-8BA0-D081BC42619A}"/>
              </a:ext>
            </a:extLst>
          </p:cNvPr>
          <p:cNvGrpSpPr/>
          <p:nvPr/>
        </p:nvGrpSpPr>
        <p:grpSpPr>
          <a:xfrm>
            <a:off x="8034" y="5370883"/>
            <a:ext cx="1685077" cy="369332"/>
            <a:chOff x="5741737" y="4298049"/>
            <a:chExt cx="1685077" cy="369332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297B3FD2-EEF7-466A-9B69-4E37135C1887}"/>
                </a:ext>
              </a:extLst>
            </p:cNvPr>
            <p:cNvSpPr/>
            <p:nvPr/>
          </p:nvSpPr>
          <p:spPr>
            <a:xfrm>
              <a:off x="5741737" y="4298049"/>
              <a:ext cx="16850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b="1" dirty="0">
                  <a:solidFill>
                    <a:prstClr val="white"/>
                  </a:solidFill>
                  <a:effectLst>
                    <a:glow rad="127000">
                      <a:schemeClr val="accent1">
                        <a:lumMod val="75000"/>
                      </a:schemeClr>
                    </a:glow>
                  </a:effectLst>
                  <a:latin typeface="Arial" panose="020B0604020202020204" pitchFamily="34" charset="0"/>
                  <a:ea typeface="Meiryo UI" panose="020B0604030504040204" pitchFamily="50" charset="-128"/>
                  <a:cs typeface="Arial" panose="020B0604020202020204" pitchFamily="34" charset="0"/>
                </a:rPr>
                <a:t>Good points: </a:t>
              </a:r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9F75812-241B-4F2E-9306-BC30FC2069F6}"/>
                </a:ext>
              </a:extLst>
            </p:cNvPr>
            <p:cNvCxnSpPr>
              <a:cxnSpLocks/>
            </p:cNvCxnSpPr>
            <p:nvPr/>
          </p:nvCxnSpPr>
          <p:spPr>
            <a:xfrm>
              <a:off x="5809660" y="4623836"/>
              <a:ext cx="1390494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Rectangle 136">
            <a:extLst>
              <a:ext uri="{FF2B5EF4-FFF2-40B4-BE49-F238E27FC236}">
                <a16:creationId xmlns:a16="http://schemas.microsoft.com/office/drawing/2014/main" id="{8BD09079-5372-4A55-8833-1E2BB70AB31D}"/>
              </a:ext>
            </a:extLst>
          </p:cNvPr>
          <p:cNvSpPr/>
          <p:nvPr/>
        </p:nvSpPr>
        <p:spPr>
          <a:xfrm>
            <a:off x="4102561" y="3605277"/>
            <a:ext cx="2311093" cy="54124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1600" b="1" kern="1200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Project Progress</a:t>
            </a:r>
          </a:p>
        </p:txBody>
      </p:sp>
      <p:graphicFrame>
        <p:nvGraphicFramePr>
          <p:cNvPr id="138" name="Table 137">
            <a:extLst>
              <a:ext uri="{FF2B5EF4-FFF2-40B4-BE49-F238E27FC236}">
                <a16:creationId xmlns:a16="http://schemas.microsoft.com/office/drawing/2014/main" id="{94A826CD-3ABC-4CF3-BCA9-8C8947244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843540"/>
              </p:ext>
            </p:extLst>
          </p:nvPr>
        </p:nvGraphicFramePr>
        <p:xfrm>
          <a:off x="4207459" y="4052577"/>
          <a:ext cx="4835071" cy="1573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1435">
                  <a:extLst>
                    <a:ext uri="{9D8B030D-6E8A-4147-A177-3AD203B41FA5}">
                      <a16:colId xmlns:a16="http://schemas.microsoft.com/office/drawing/2014/main" val="764900729"/>
                    </a:ext>
                  </a:extLst>
                </a:gridCol>
                <a:gridCol w="819270">
                  <a:extLst>
                    <a:ext uri="{9D8B030D-6E8A-4147-A177-3AD203B41FA5}">
                      <a16:colId xmlns:a16="http://schemas.microsoft.com/office/drawing/2014/main" val="2826556253"/>
                    </a:ext>
                  </a:extLst>
                </a:gridCol>
                <a:gridCol w="794366">
                  <a:extLst>
                    <a:ext uri="{9D8B030D-6E8A-4147-A177-3AD203B41FA5}">
                      <a16:colId xmlns:a16="http://schemas.microsoft.com/office/drawing/2014/main" val="3159177078"/>
                    </a:ext>
                  </a:extLst>
                </a:gridCol>
              </a:tblGrid>
              <a:tr h="4361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</a:t>
                      </a:r>
                      <a:r>
                        <a:rPr lang="en-GB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prstClr val="black"/>
                          </a:solidFill>
                          <a:latin typeface="Arial" panose="020B0604020202020204" pitchFamily="34" charset="0"/>
                          <a:ea typeface="HGP創英角ｺﾞｼｯｸUB" panose="020B0900000000000000" pitchFamily="50" charset="-128"/>
                          <a:cs typeface="Arial" pitchFamily="34" charset="0"/>
                        </a:rPr>
                        <a:t>Review current 4M system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Apr.23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>
                        <a:solidFill>
                          <a:srgbClr val="0000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467903"/>
                  </a:ext>
                </a:extLst>
              </a:tr>
              <a:tr h="478269">
                <a:tc>
                  <a:txBody>
                    <a:bodyPr/>
                    <a:lstStyle/>
                    <a:p>
                      <a:pPr mar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lang="en-US" sz="1400" b="0" kern="1200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 </a:t>
                      </a:r>
                      <a:r>
                        <a:rPr lang="en-US" sz="1400" b="0" kern="1200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Build new 4M system procedure (Working method, interface, function..)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lang="en-US" sz="1400" kern="1200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May.23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100000"/>
                        <a:buFont typeface="Wingdings" panose="05000000000000000000" pitchFamily="2" charset="2"/>
                        <a:buNone/>
                      </a:pPr>
                      <a:endParaRPr lang="en-US" sz="1600" kern="1200" dirty="0">
                        <a:solidFill>
                          <a:srgbClr val="0000FF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720437"/>
                  </a:ext>
                </a:extLst>
              </a:tr>
              <a:tr h="309468">
                <a:tc>
                  <a:txBody>
                    <a:bodyPr/>
                    <a:lstStyle/>
                    <a:p>
                      <a:pPr mar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lang="en-GB" sz="14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</a:t>
                      </a:r>
                      <a:r>
                        <a:rPr lang="en-GB" sz="14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Transfer to IT for 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Web programming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May.23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100000"/>
                        <a:buFont typeface="Wingdings" panose="05000000000000000000" pitchFamily="2" charset="2"/>
                        <a:buNone/>
                      </a:pPr>
                      <a:endParaRPr lang="en-US" sz="1600" kern="12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269488"/>
                  </a:ext>
                </a:extLst>
              </a:tr>
              <a:tr h="309468">
                <a:tc>
                  <a:txBody>
                    <a:bodyPr/>
                    <a:lstStyle/>
                    <a:p>
                      <a:pPr mar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lang="en-US" sz="1400" b="0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 IT development</a:t>
                      </a:r>
                      <a:endParaRPr lang="en-US" sz="1400" b="0" kern="12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FY24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100000"/>
                        <a:buFont typeface="Wingdings" panose="05000000000000000000" pitchFamily="2" charset="2"/>
                        <a:buNone/>
                      </a:pPr>
                      <a:endParaRPr lang="en-US" sz="1600" kern="12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63687"/>
                  </a:ext>
                </a:extLst>
              </a:tr>
            </a:tbl>
          </a:graphicData>
        </a:graphic>
      </p:graphicFrame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516236F7-7ACF-4608-BD4D-356B0A164235}"/>
              </a:ext>
            </a:extLst>
          </p:cNvPr>
          <p:cNvCxnSpPr>
            <a:cxnSpLocks/>
          </p:cNvCxnSpPr>
          <p:nvPr/>
        </p:nvCxnSpPr>
        <p:spPr>
          <a:xfrm>
            <a:off x="4156728" y="3746047"/>
            <a:ext cx="0" cy="1909135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Isosceles Triangle 139">
            <a:extLst>
              <a:ext uri="{FF2B5EF4-FFF2-40B4-BE49-F238E27FC236}">
                <a16:creationId xmlns:a16="http://schemas.microsoft.com/office/drawing/2014/main" id="{61B25C2E-C370-4CB0-B4AA-F2D5197BC46E}"/>
              </a:ext>
            </a:extLst>
          </p:cNvPr>
          <p:cNvSpPr/>
          <p:nvPr/>
        </p:nvSpPr>
        <p:spPr>
          <a:xfrm rot="16200000" flipV="1">
            <a:off x="3640548" y="1109256"/>
            <a:ext cx="356127" cy="141011"/>
          </a:xfrm>
          <a:prstGeom prst="triangle">
            <a:avLst>
              <a:gd name="adj" fmla="val 49197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1" name="Picture 2" descr="LINE: Calls &amp; Messages - Apps on Google Play">
            <a:extLst>
              <a:ext uri="{FF2B5EF4-FFF2-40B4-BE49-F238E27FC236}">
                <a16:creationId xmlns:a16="http://schemas.microsoft.com/office/drawing/2014/main" id="{F09B7CF7-0488-48FF-A4B7-BC8E44DC1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366" y="1483107"/>
            <a:ext cx="519967" cy="53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F549955D-157A-4FAF-A2B6-2DD5C1EC1F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35" b="96755" l="567" r="89802">
                        <a14:foregroundMark x1="13881" y1="8555" x2="13881" y2="8555"/>
                        <a14:foregroundMark x1="10482" y1="10029" x2="10482" y2="10029"/>
                        <a14:foregroundMark x1="19830" y1="7670" x2="20963" y2="7670"/>
                        <a14:foregroundMark x1="10198" y1="7670" x2="47875" y2="10914"/>
                        <a14:foregroundMark x1="24646" y1="9145" x2="34278" y2="9145"/>
                        <a14:foregroundMark x1="20680" y1="9145" x2="567" y2="9440"/>
                        <a14:foregroundMark x1="11615" y1="6785" x2="20113" y2="3835"/>
                        <a14:foregroundMark x1="25779" y1="89086" x2="55807" y2="84366"/>
                        <a14:foregroundMark x1="22380" y1="91445" x2="9632" y2="77286"/>
                        <a14:foregroundMark x1="18414" y1="96755" x2="27479" y2="935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78555" y="1491084"/>
            <a:ext cx="522971" cy="502230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EB2C3BC0-004E-4BE1-A4D3-AEC356C838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9612" y="1491084"/>
            <a:ext cx="735673" cy="5022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4" name="Rectangle 143">
            <a:extLst>
              <a:ext uri="{FF2B5EF4-FFF2-40B4-BE49-F238E27FC236}">
                <a16:creationId xmlns:a16="http://schemas.microsoft.com/office/drawing/2014/main" id="{80BDB017-5167-452C-BB9B-FFC0E7EEBB7B}"/>
              </a:ext>
            </a:extLst>
          </p:cNvPr>
          <p:cNvSpPr/>
          <p:nvPr/>
        </p:nvSpPr>
        <p:spPr>
          <a:xfrm>
            <a:off x="3915609" y="1993314"/>
            <a:ext cx="535724" cy="276999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wrap="none">
            <a:spAutoFit/>
          </a:bodyPr>
          <a:lstStyle/>
          <a:p>
            <a:r>
              <a:rPr lang="en-US" altLang="ja-JP" sz="1200" b="1" dirty="0">
                <a:solidFill>
                  <a:prstClr val="white"/>
                </a:solidFill>
                <a:effectLst>
                  <a:glow rad="127000">
                    <a:prstClr val="black"/>
                  </a:glo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LINE</a:t>
            </a:r>
            <a:endParaRPr lang="en-US" sz="1200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1883ED1E-E4DB-4CCC-99FB-F582960B9FB6}"/>
              </a:ext>
            </a:extLst>
          </p:cNvPr>
          <p:cNvSpPr/>
          <p:nvPr/>
        </p:nvSpPr>
        <p:spPr>
          <a:xfrm>
            <a:off x="4548583" y="1985934"/>
            <a:ext cx="655949" cy="276999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wrap="none">
            <a:spAutoFit/>
          </a:bodyPr>
          <a:lstStyle/>
          <a:p>
            <a:r>
              <a:rPr lang="en-US" altLang="ja-JP" sz="1200" b="1" dirty="0">
                <a:solidFill>
                  <a:prstClr val="white"/>
                </a:solidFill>
                <a:effectLst>
                  <a:glow rad="127000">
                    <a:prstClr val="black"/>
                  </a:glo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Phone</a:t>
            </a:r>
            <a:endParaRPr lang="en-US" sz="1200" dirty="0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BFF0E96B-E956-4CC2-8229-C6B8C6BDDC4A}"/>
              </a:ext>
            </a:extLst>
          </p:cNvPr>
          <p:cNvSpPr/>
          <p:nvPr/>
        </p:nvSpPr>
        <p:spPr>
          <a:xfrm>
            <a:off x="5259268" y="1974315"/>
            <a:ext cx="782587" cy="276999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wrap="none">
            <a:spAutoFit/>
          </a:bodyPr>
          <a:lstStyle/>
          <a:p>
            <a:r>
              <a:rPr lang="en-US" altLang="ja-JP" sz="1200" b="1" dirty="0">
                <a:solidFill>
                  <a:prstClr val="white"/>
                </a:solidFill>
                <a:effectLst>
                  <a:glow rad="127000">
                    <a:prstClr val="black"/>
                  </a:glo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4M form</a:t>
            </a:r>
            <a:endParaRPr lang="en-US" sz="1200" dirty="0"/>
          </a:p>
        </p:txBody>
      </p:sp>
      <p:sp>
        <p:nvSpPr>
          <p:cNvPr id="147" name="Cross 146">
            <a:extLst>
              <a:ext uri="{FF2B5EF4-FFF2-40B4-BE49-F238E27FC236}">
                <a16:creationId xmlns:a16="http://schemas.microsoft.com/office/drawing/2014/main" id="{03946289-175E-410F-81DB-FE055BD3EA27}"/>
              </a:ext>
            </a:extLst>
          </p:cNvPr>
          <p:cNvSpPr/>
          <p:nvPr/>
        </p:nvSpPr>
        <p:spPr>
          <a:xfrm>
            <a:off x="4483600" y="1676371"/>
            <a:ext cx="174722" cy="181624"/>
          </a:xfrm>
          <a:prstGeom prst="plus">
            <a:avLst>
              <a:gd name="adj" fmla="val 37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ross 147">
            <a:extLst>
              <a:ext uri="{FF2B5EF4-FFF2-40B4-BE49-F238E27FC236}">
                <a16:creationId xmlns:a16="http://schemas.microsoft.com/office/drawing/2014/main" id="{26CF0B26-A460-4561-82B9-A1C64501F084}"/>
              </a:ext>
            </a:extLst>
          </p:cNvPr>
          <p:cNvSpPr/>
          <p:nvPr/>
        </p:nvSpPr>
        <p:spPr>
          <a:xfrm>
            <a:off x="5056234" y="1657891"/>
            <a:ext cx="174722" cy="181624"/>
          </a:xfrm>
          <a:prstGeom prst="plus">
            <a:avLst>
              <a:gd name="adj" fmla="val 37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476BC4ED-10B6-440F-9BC6-B4F5847EE1B6}"/>
              </a:ext>
            </a:extLst>
          </p:cNvPr>
          <p:cNvSpPr/>
          <p:nvPr/>
        </p:nvSpPr>
        <p:spPr>
          <a:xfrm>
            <a:off x="3769008" y="2214257"/>
            <a:ext cx="23768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u="sng" dirty="0">
                <a:solidFill>
                  <a:prstClr val="white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Many ways to inform 4M </a:t>
            </a:r>
          </a:p>
        </p:txBody>
      </p:sp>
      <p:sp>
        <p:nvSpPr>
          <p:cNvPr id="150" name="Isosceles Triangle 149">
            <a:extLst>
              <a:ext uri="{FF2B5EF4-FFF2-40B4-BE49-F238E27FC236}">
                <a16:creationId xmlns:a16="http://schemas.microsoft.com/office/drawing/2014/main" id="{434BD224-5237-4B05-9E53-4DB2B385B363}"/>
              </a:ext>
            </a:extLst>
          </p:cNvPr>
          <p:cNvSpPr/>
          <p:nvPr/>
        </p:nvSpPr>
        <p:spPr>
          <a:xfrm rot="16200000" flipV="1">
            <a:off x="5637578" y="1879365"/>
            <a:ext cx="972219" cy="111986"/>
          </a:xfrm>
          <a:prstGeom prst="triangle">
            <a:avLst>
              <a:gd name="adj" fmla="val 54051"/>
            </a:avLst>
          </a:prstGeom>
          <a:gradFill flip="none" rotWithShape="1">
            <a:gsLst>
              <a:gs pos="0">
                <a:srgbClr val="002060"/>
              </a:gs>
              <a:gs pos="37000">
                <a:srgbClr val="5778AA"/>
              </a:gs>
              <a:gs pos="49000">
                <a:srgbClr val="597AAC"/>
              </a:gs>
              <a:gs pos="100000">
                <a:srgbClr val="B9DCFF"/>
              </a:gs>
            </a:gsLst>
            <a:lin ang="5400000" scaled="1"/>
            <a:tileRect/>
          </a:gradFill>
          <a:ln>
            <a:noFill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正方形/長方形 43">
            <a:extLst>
              <a:ext uri="{FF2B5EF4-FFF2-40B4-BE49-F238E27FC236}">
                <a16:creationId xmlns:a16="http://schemas.microsoft.com/office/drawing/2014/main" id="{DD693337-59C5-48EA-8D5B-C621E614E923}"/>
              </a:ext>
            </a:extLst>
          </p:cNvPr>
          <p:cNvSpPr/>
          <p:nvPr/>
        </p:nvSpPr>
        <p:spPr>
          <a:xfrm>
            <a:off x="6233880" y="1445814"/>
            <a:ext cx="2798678" cy="1024335"/>
          </a:xfrm>
          <a:prstGeom prst="rect">
            <a:avLst/>
          </a:prstGeom>
          <a:solidFill>
            <a:schemeClr val="accent5">
              <a:lumMod val="20000"/>
              <a:lumOff val="80000"/>
              <a:alpha val="50196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2" tIns="45706" rIns="91412" bIns="45706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b="1" u="sng" dirty="0">
                <a:solidFill>
                  <a:srgbClr val="FF0000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Weak point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:</a:t>
            </a:r>
          </a:p>
          <a:p>
            <a:endParaRPr lang="en-US" sz="600" dirty="0">
              <a:solidFill>
                <a:srgbClr val="FF0000"/>
              </a:solidFill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Lost time for </a:t>
            </a:r>
            <a:r>
              <a:rPr lang="en-US" sz="1400" dirty="0" err="1"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Horenso</a:t>
            </a:r>
            <a:endParaRPr lang="en-US" sz="1400" dirty="0"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Silent change or inform lately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Easy to miss information</a:t>
            </a:r>
          </a:p>
        </p:txBody>
      </p: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0FC5F97C-1244-4D4F-9493-3B7FAFA4AFA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09815" y="2168635"/>
            <a:ext cx="246704" cy="123963"/>
          </a:xfrm>
          <a:prstGeom prst="bentConnector3">
            <a:avLst>
              <a:gd name="adj1" fmla="val 9633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 152">
            <a:extLst>
              <a:ext uri="{FF2B5EF4-FFF2-40B4-BE49-F238E27FC236}">
                <a16:creationId xmlns:a16="http://schemas.microsoft.com/office/drawing/2014/main" id="{B4B6F2F9-7C1C-4D24-BEC9-CA056EC7192C}"/>
              </a:ext>
            </a:extLst>
          </p:cNvPr>
          <p:cNvSpPr/>
          <p:nvPr/>
        </p:nvSpPr>
        <p:spPr>
          <a:xfrm>
            <a:off x="3879100" y="2572155"/>
            <a:ext cx="5153458" cy="636044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no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Pending points:</a:t>
            </a:r>
          </a:p>
          <a:p>
            <a:pPr algn="ctr"/>
            <a:endParaRPr lang="en-US" sz="400" b="1" u="sng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4M changing system not yet centralized</a:t>
            </a:r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7DC33D6B-B359-4A83-8EF4-4D4FC179D2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3380" y="4165325"/>
            <a:ext cx="684308" cy="497017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50ADCCDB-13E7-472E-8D7F-22D60818A6BD}"/>
              </a:ext>
            </a:extLst>
          </p:cNvPr>
          <p:cNvGrpSpPr/>
          <p:nvPr/>
        </p:nvGrpSpPr>
        <p:grpSpPr>
          <a:xfrm>
            <a:off x="91090" y="3374308"/>
            <a:ext cx="2004974" cy="1828356"/>
            <a:chOff x="91090" y="3502752"/>
            <a:chExt cx="2004974" cy="169991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572AA89-090B-4D1A-B4F4-56E107E9A218}"/>
                </a:ext>
              </a:extLst>
            </p:cNvPr>
            <p:cNvGrpSpPr/>
            <p:nvPr/>
          </p:nvGrpSpPr>
          <p:grpSpPr>
            <a:xfrm>
              <a:off x="91090" y="3502752"/>
              <a:ext cx="2004974" cy="1699912"/>
              <a:chOff x="66630" y="3563817"/>
              <a:chExt cx="2004974" cy="1389636"/>
            </a:xfrm>
          </p:grpSpPr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94BC9E40-68FD-43E7-9593-D57608D13370}"/>
                  </a:ext>
                </a:extLst>
              </p:cNvPr>
              <p:cNvGrpSpPr/>
              <p:nvPr/>
            </p:nvGrpSpPr>
            <p:grpSpPr>
              <a:xfrm>
                <a:off x="66630" y="3563817"/>
                <a:ext cx="2004974" cy="1389636"/>
                <a:chOff x="48900" y="0"/>
                <a:chExt cx="2732394" cy="2105028"/>
              </a:xfrm>
            </p:grpSpPr>
            <p:grpSp>
              <p:nvGrpSpPr>
                <p:cNvPr id="155" name="Group 154">
                  <a:extLst>
                    <a:ext uri="{FF2B5EF4-FFF2-40B4-BE49-F238E27FC236}">
                      <a16:creationId xmlns:a16="http://schemas.microsoft.com/office/drawing/2014/main" id="{7C1BC019-B8B7-4620-A193-A333371F167A}"/>
                    </a:ext>
                  </a:extLst>
                </p:cNvPr>
                <p:cNvGrpSpPr/>
                <p:nvPr/>
              </p:nvGrpSpPr>
              <p:grpSpPr>
                <a:xfrm>
                  <a:off x="48900" y="0"/>
                  <a:ext cx="2732394" cy="2105028"/>
                  <a:chOff x="29455" y="0"/>
                  <a:chExt cx="1645840" cy="1540645"/>
                </a:xfrm>
              </p:grpSpPr>
              <p:grpSp>
                <p:nvGrpSpPr>
                  <p:cNvPr id="157" name="Group 156">
                    <a:extLst>
                      <a:ext uri="{FF2B5EF4-FFF2-40B4-BE49-F238E27FC236}">
                        <a16:creationId xmlns:a16="http://schemas.microsoft.com/office/drawing/2014/main" id="{7F9C4572-607C-49A8-BA0F-61C247B5C9FE}"/>
                      </a:ext>
                    </a:extLst>
                  </p:cNvPr>
                  <p:cNvGrpSpPr/>
                  <p:nvPr/>
                </p:nvGrpSpPr>
                <p:grpSpPr>
                  <a:xfrm>
                    <a:off x="37642" y="342088"/>
                    <a:ext cx="1570301" cy="1072409"/>
                    <a:chOff x="30438" y="350992"/>
                    <a:chExt cx="1269762" cy="864674"/>
                  </a:xfrm>
                </p:grpSpPr>
                <p:sp>
                  <p:nvSpPr>
                    <p:cNvPr id="159" name="Oval 158">
                      <a:extLst>
                        <a:ext uri="{FF2B5EF4-FFF2-40B4-BE49-F238E27FC236}">
                          <a16:creationId xmlns:a16="http://schemas.microsoft.com/office/drawing/2014/main" id="{DD0F5799-487B-4888-ADC4-CA9703125B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7915" y="467582"/>
                      <a:ext cx="889049" cy="748084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/>
                    <a:lstStyle>
                      <a:lvl1pPr marL="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60" name="Oval 159">
                      <a:extLst>
                        <a:ext uri="{FF2B5EF4-FFF2-40B4-BE49-F238E27FC236}">
                          <a16:creationId xmlns:a16="http://schemas.microsoft.com/office/drawing/2014/main" id="{073929AC-B111-42A6-93F4-9A5559329C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7958" y="359149"/>
                      <a:ext cx="368808" cy="231652"/>
                    </a:xfrm>
                    <a:prstGeom prst="ellipse">
                      <a:avLst/>
                    </a:prstGeom>
                    <a:solidFill>
                      <a:srgbClr val="AFFFFF"/>
                    </a:solidFill>
                    <a:ln>
                      <a:solidFill>
                        <a:srgbClr val="AFFFFF"/>
                      </a:solidFill>
                    </a:ln>
                  </p:spPr>
                  <p:style>
                    <a:lnRef idx="1">
                      <a:schemeClr val="accent3"/>
                    </a:lnRef>
                    <a:fillRef idx="2">
                      <a:schemeClr val="accent3"/>
                    </a:fillRef>
                    <a:effectRef idx="1">
                      <a:schemeClr val="accent3"/>
                    </a:effectRef>
                    <a:fontRef idx="minor">
                      <a:schemeClr val="dk1"/>
                    </a:fontRef>
                  </p:style>
                  <p:txBody>
                    <a:bodyPr wrap="square" rtlCol="0" anchor="ctr"/>
                    <a:lstStyle>
                      <a:lvl1pPr marL="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</a:t>
                      </a:r>
                    </a:p>
                  </p:txBody>
                </p:sp>
                <p:sp>
                  <p:nvSpPr>
                    <p:cNvPr id="161" name="Oval 160">
                      <a:extLst>
                        <a:ext uri="{FF2B5EF4-FFF2-40B4-BE49-F238E27FC236}">
                          <a16:creationId xmlns:a16="http://schemas.microsoft.com/office/drawing/2014/main" id="{692C1F2A-66A2-4B0F-B2B9-3D6D0DCF1B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2234" y="688904"/>
                      <a:ext cx="368808" cy="231652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4"/>
                    </a:lnRef>
                    <a:fillRef idx="2">
                      <a:schemeClr val="accent4"/>
                    </a:fillRef>
                    <a:effectRef idx="1">
                      <a:schemeClr val="accent4"/>
                    </a:effectRef>
                    <a:fontRef idx="minor">
                      <a:schemeClr val="dk1"/>
                    </a:fontRef>
                  </p:style>
                  <p:txBody>
                    <a:bodyPr wrap="square" rtlCol="0" anchor="ctr"/>
                    <a:lstStyle>
                      <a:lvl1pPr marL="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62" name="TextBox 66">
                      <a:extLst>
                        <a:ext uri="{FF2B5EF4-FFF2-40B4-BE49-F238E27FC236}">
                          <a16:creationId xmlns:a16="http://schemas.microsoft.com/office/drawing/2014/main" id="{6C458816-D70E-4862-A565-34F3CE58675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45740" y="726945"/>
                      <a:ext cx="454460" cy="21317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OQC</a:t>
                      </a:r>
                    </a:p>
                  </p:txBody>
                </p:sp>
                <p:sp>
                  <p:nvSpPr>
                    <p:cNvPr id="163" name="Oval 162">
                      <a:extLst>
                        <a:ext uri="{FF2B5EF4-FFF2-40B4-BE49-F238E27FC236}">
                          <a16:creationId xmlns:a16="http://schemas.microsoft.com/office/drawing/2014/main" id="{CA04FAA1-70BC-4BA5-B0F4-0C6E6A260E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438" y="681063"/>
                      <a:ext cx="383983" cy="254384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FFFF89"/>
                        </a:gs>
                        <a:gs pos="35000">
                          <a:srgbClr val="FFFF81"/>
                        </a:gs>
                        <a:gs pos="100000">
                          <a:srgbClr val="FFFFBD"/>
                        </a:gs>
                      </a:gsLst>
                    </a:gradFill>
                    <a:ln>
                      <a:solidFill>
                        <a:srgbClr val="FFFF81"/>
                      </a:solidFill>
                    </a:ln>
                  </p:spPr>
                  <p:style>
                    <a:lnRef idx="1">
                      <a:schemeClr val="accent6"/>
                    </a:lnRef>
                    <a:fillRef idx="2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wrap="square" rtlCol="0" anchor="ctr"/>
                    <a:lstStyle>
                      <a:lvl1pPr marL="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</a:t>
                      </a:r>
                    </a:p>
                  </p:txBody>
                </p:sp>
                <p:sp>
                  <p:nvSpPr>
                    <p:cNvPr id="164" name="Oval 163">
                      <a:extLst>
                        <a:ext uri="{FF2B5EF4-FFF2-40B4-BE49-F238E27FC236}">
                          <a16:creationId xmlns:a16="http://schemas.microsoft.com/office/drawing/2014/main" id="{23968764-120E-4682-B14C-3BB01F9B75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807" y="350992"/>
                      <a:ext cx="368808" cy="231652"/>
                    </a:xfrm>
                    <a:prstGeom prst="ellipse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1">
                      <a:schemeClr val="accent4"/>
                    </a:lnRef>
                    <a:fillRef idx="2">
                      <a:schemeClr val="accent4"/>
                    </a:fillRef>
                    <a:effectRef idx="1">
                      <a:schemeClr val="accent4"/>
                    </a:effectRef>
                    <a:fontRef idx="minor">
                      <a:schemeClr val="dk1"/>
                    </a:fontRef>
                  </p:style>
                  <p:txBody>
                    <a:bodyPr wrap="square" rtlCol="0" anchor="ctr"/>
                    <a:lstStyle>
                      <a:lvl1pPr marL="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65" name="TextBox 66">
                      <a:extLst>
                        <a:ext uri="{FF2B5EF4-FFF2-40B4-BE49-F238E27FC236}">
                          <a16:creationId xmlns:a16="http://schemas.microsoft.com/office/drawing/2014/main" id="{DE6FBA9D-F6BE-4482-A3D5-6392DDC5D55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8980" y="383148"/>
                      <a:ext cx="454460" cy="2131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IQC</a:t>
                      </a:r>
                    </a:p>
                  </p:txBody>
                </p:sp>
              </p:grpSp>
              <p:sp>
                <p:nvSpPr>
                  <p:cNvPr id="158" name="Rectangle 157">
                    <a:extLst>
                      <a:ext uri="{FF2B5EF4-FFF2-40B4-BE49-F238E27FC236}">
                        <a16:creationId xmlns:a16="http://schemas.microsoft.com/office/drawing/2014/main" id="{F77AD984-622D-4A81-8B1E-F6FB58D72ADD}"/>
                      </a:ext>
                    </a:extLst>
                  </p:cNvPr>
                  <p:cNvSpPr/>
                  <p:nvPr/>
                </p:nvSpPr>
                <p:spPr>
                  <a:xfrm>
                    <a:off x="29455" y="0"/>
                    <a:ext cx="1645840" cy="1540645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square" rtlCol="0" anchor="ctr"/>
                  <a:lstStyle>
                    <a:lvl1pPr marL="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1050">
                      <a:ln>
                        <a:noFill/>
                      </a:ln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56" name="TextBox 71">
                  <a:extLst>
                    <a:ext uri="{FF2B5EF4-FFF2-40B4-BE49-F238E27FC236}">
                      <a16:creationId xmlns:a16="http://schemas.microsoft.com/office/drawing/2014/main" id="{6D09FD88-03D8-4B18-B084-972E1DDECB9B}"/>
                    </a:ext>
                  </a:extLst>
                </p:cNvPr>
                <p:cNvSpPr txBox="1"/>
                <p:nvPr/>
              </p:nvSpPr>
              <p:spPr>
                <a:xfrm>
                  <a:off x="653142" y="803530"/>
                  <a:ext cx="1403631" cy="43678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80000"/>
                    </a:lnSpc>
                  </a:pPr>
                  <a:r>
                    <a:rPr lang="en-US" sz="1000" b="1" dirty="0">
                      <a:solidFill>
                        <a:srgbClr val="0E05BB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Leader</a:t>
                  </a:r>
                </a:p>
                <a:p>
                  <a:pPr algn="ctr">
                    <a:lnSpc>
                      <a:spcPct val="80000"/>
                    </a:lnSpc>
                  </a:pPr>
                  <a:r>
                    <a:rPr lang="en-US" sz="1000" b="1" dirty="0">
                      <a:solidFill>
                        <a:srgbClr val="0E05BB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Thanh/MQA</a:t>
                  </a:r>
                </a:p>
              </p:txBody>
            </p:sp>
          </p:grp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EC63A92C-146F-40F2-A6BC-6260D3B2F212}"/>
                  </a:ext>
                </a:extLst>
              </p:cNvPr>
              <p:cNvSpPr/>
              <p:nvPr/>
            </p:nvSpPr>
            <p:spPr>
              <a:xfrm>
                <a:off x="253286" y="4663479"/>
                <a:ext cx="555625" cy="259145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0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FE</a:t>
                </a:r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F67992B2-42D5-488C-AAFF-1B7076EB982C}"/>
                  </a:ext>
                </a:extLst>
              </p:cNvPr>
              <p:cNvSpPr/>
              <p:nvPr/>
            </p:nvSpPr>
            <p:spPr>
              <a:xfrm>
                <a:off x="1189386" y="4669720"/>
                <a:ext cx="555625" cy="259145"/>
              </a:xfrm>
              <a:prstGeom prst="ellipse">
                <a:avLst/>
              </a:prstGeom>
              <a:solidFill>
                <a:srgbClr val="CC99FF"/>
              </a:solidFill>
              <a:ln>
                <a:solidFill>
                  <a:srgbClr val="CC99FF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0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PE</a:t>
                </a:r>
              </a:p>
            </p:txBody>
          </p:sp>
        </p:grpSp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0505C1B9-3DC2-4A15-AE18-B2E8F333D247}"/>
                </a:ext>
              </a:extLst>
            </p:cNvPr>
            <p:cNvPicPr>
              <a:picLocks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81101" y="4501549"/>
              <a:ext cx="519343" cy="462056"/>
            </a:xfrm>
            <a:prstGeom prst="ellipse">
              <a:avLst/>
            </a:prstGeom>
            <a:ln w="34925" cmpd="thinThick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034BE1C-2383-4F10-BB2A-DDE9813F42EE}"/>
              </a:ext>
            </a:extLst>
          </p:cNvPr>
          <p:cNvSpPr/>
          <p:nvPr/>
        </p:nvSpPr>
        <p:spPr>
          <a:xfrm>
            <a:off x="7447091" y="3745626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648CBB0-9EB9-4E40-B8A7-187BA1D19A9B}"/>
              </a:ext>
            </a:extLst>
          </p:cNvPr>
          <p:cNvSpPr/>
          <p:nvPr/>
        </p:nvSpPr>
        <p:spPr>
          <a:xfrm>
            <a:off x="7391399" y="4017650"/>
            <a:ext cx="887111" cy="1341121"/>
          </a:xfrm>
          <a:prstGeom prst="rect">
            <a:avLst/>
          </a:prstGeom>
          <a:noFill/>
          <a:ln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EB7EFBB-77C8-46D2-9E83-FAE6E98C8A0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1715"/>
          <a:stretch/>
        </p:blipFill>
        <p:spPr>
          <a:xfrm>
            <a:off x="8332251" y="5021162"/>
            <a:ext cx="650959" cy="3539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1" name="Rectangle 180">
            <a:extLst>
              <a:ext uri="{FF2B5EF4-FFF2-40B4-BE49-F238E27FC236}">
                <a16:creationId xmlns:a16="http://schemas.microsoft.com/office/drawing/2014/main" id="{A247393E-7423-4738-93B3-BF17C58AF353}"/>
              </a:ext>
            </a:extLst>
          </p:cNvPr>
          <p:cNvSpPr/>
          <p:nvPr/>
        </p:nvSpPr>
        <p:spPr>
          <a:xfrm>
            <a:off x="8044112" y="4618343"/>
            <a:ext cx="1232817" cy="261610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prstClr val="white"/>
                </a:solidFill>
                <a:effectLst>
                  <a:glow rad="127000">
                    <a:prstClr val="black"/>
                  </a:glo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Meeting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5B002FC6-5871-4D3E-BAF2-8A3EC7CCA1F4}"/>
              </a:ext>
            </a:extLst>
          </p:cNvPr>
          <p:cNvSpPr/>
          <p:nvPr/>
        </p:nvSpPr>
        <p:spPr>
          <a:xfrm>
            <a:off x="8039125" y="5339310"/>
            <a:ext cx="1232817" cy="261610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prstClr val="white"/>
                </a:solidFill>
                <a:effectLst>
                  <a:glow rad="127000">
                    <a:prstClr val="black"/>
                  </a:glo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Procedure</a:t>
            </a:r>
          </a:p>
        </p:txBody>
      </p:sp>
    </p:spTree>
    <p:extLst>
      <p:ext uri="{BB962C8B-B14F-4D97-AF65-F5344CB8AC3E}">
        <p14:creationId xmlns:p14="http://schemas.microsoft.com/office/powerpoint/2010/main" val="3779835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ectangle 205">
            <a:extLst>
              <a:ext uri="{FF2B5EF4-FFF2-40B4-BE49-F238E27FC236}">
                <a16:creationId xmlns:a16="http://schemas.microsoft.com/office/drawing/2014/main" id="{D7F838DF-AE44-439C-80C6-109BCB33B718}"/>
              </a:ext>
            </a:extLst>
          </p:cNvPr>
          <p:cNvSpPr/>
          <p:nvPr/>
        </p:nvSpPr>
        <p:spPr>
          <a:xfrm>
            <a:off x="121926" y="1431371"/>
            <a:ext cx="1585730" cy="510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 side 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 problem</a:t>
            </a:r>
          </a:p>
        </p:txBody>
      </p:sp>
      <p:sp>
        <p:nvSpPr>
          <p:cNvPr id="60" name="Rectangle 5"/>
          <p:cNvSpPr>
            <a:spLocks noChangeArrowheads="1"/>
          </p:cNvSpPr>
          <p:nvPr/>
        </p:nvSpPr>
        <p:spPr bwMode="auto">
          <a:xfrm>
            <a:off x="-1588" y="-26988"/>
            <a:ext cx="9144001" cy="479515"/>
          </a:xfrm>
          <a:prstGeom prst="rect">
            <a:avLst/>
          </a:prstGeom>
          <a:solidFill>
            <a:srgbClr val="000099"/>
          </a:solidFill>
          <a:ln w="9525" algn="ctr">
            <a:solidFill>
              <a:srgbClr val="0033CC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algn="ctr" eaLnBrk="1" hangingPunct="1">
              <a:buNone/>
            </a:pPr>
            <a:r>
              <a:rPr lang="en-US" altLang="ja-JP" sz="2400" b="1" dirty="0">
                <a:solidFill>
                  <a:schemeClr val="bg1"/>
                </a:solidFill>
                <a:ea typeface="HGP創英角ｺﾞｼｯｸUB" panose="020B0900000000000000" pitchFamily="50" charset="-128"/>
                <a:cs typeface="Arial" panose="020B0604020202020204" pitchFamily="34" charset="0"/>
              </a:rPr>
              <a:t>Detail Improvement Activity</a:t>
            </a:r>
          </a:p>
        </p:txBody>
      </p:sp>
      <p:sp>
        <p:nvSpPr>
          <p:cNvPr id="187" name="正方形/長方形 40"/>
          <p:cNvSpPr/>
          <p:nvPr/>
        </p:nvSpPr>
        <p:spPr>
          <a:xfrm>
            <a:off x="8212821" y="65388"/>
            <a:ext cx="789469" cy="28804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1500" b="1" dirty="0">
                <a:solidFill>
                  <a:schemeClr val="bg1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10/12</a:t>
            </a:r>
            <a:endParaRPr lang="ja-JP" altLang="en-US" sz="1500" b="1" dirty="0">
              <a:solidFill>
                <a:schemeClr val="bg1"/>
              </a:solidFill>
              <a:latin typeface="Arial" panose="020B0604020202020204" pitchFamily="34" charset="0"/>
              <a:ea typeface="HGP創英角ｺﾞｼｯｸUB" panose="020B0900000000000000" pitchFamily="50" charset="-128"/>
              <a:cs typeface="Arial" panose="020B0604020202020204" pitchFamily="34" charset="0"/>
            </a:endParaRPr>
          </a:p>
        </p:txBody>
      </p:sp>
      <p:sp>
        <p:nvSpPr>
          <p:cNvPr id="5" name="角丸四角形 2">
            <a:extLst>
              <a:ext uri="{FF2B5EF4-FFF2-40B4-BE49-F238E27FC236}">
                <a16:creationId xmlns:a16="http://schemas.microsoft.com/office/drawing/2014/main" id="{F68C8CC0-C52A-4D73-BADC-253702109783}"/>
              </a:ext>
            </a:extLst>
          </p:cNvPr>
          <p:cNvSpPr/>
          <p:nvPr/>
        </p:nvSpPr>
        <p:spPr>
          <a:xfrm>
            <a:off x="57243" y="486802"/>
            <a:ext cx="1350215" cy="47951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t"/>
          <a:lstStyle/>
          <a:p>
            <a:pPr algn="ctr">
              <a:defRPr/>
            </a:pPr>
            <a:r>
              <a:rPr lang="en-US" altLang="ja-JP" sz="2000" b="1" dirty="0"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</a:rPr>
              <a:t>Issue</a:t>
            </a:r>
            <a:r>
              <a:rPr lang="en-US" altLang="ja-JP" sz="2400" b="1" dirty="0"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ja-JP" sz="2000" b="1" dirty="0">
                <a:ea typeface="HGSSoeiKakugothicUB" panose="020B0900000000000000" pitchFamily="34" charset="-128"/>
                <a:sym typeface="Wingdings 2"/>
              </a:rPr>
              <a:t></a:t>
            </a:r>
            <a:endParaRPr kumimoji="1" lang="ja-JP" altLang="en-US" b="1" dirty="0">
              <a:latin typeface="Arial" panose="020B0604020202020204" pitchFamily="34" charset="0"/>
              <a:ea typeface="HGSSoeiKakugothicUB" panose="020B0900000000000000" pitchFamily="34" charset="-128"/>
              <a:cs typeface="Arial" panose="020B0604020202020204" pitchFamily="34" charset="0"/>
            </a:endParaRPr>
          </a:p>
          <a:p>
            <a:pPr algn="ctr">
              <a:defRPr/>
            </a:pPr>
            <a:endParaRPr kumimoji="1" lang="ja-JP" altLang="en-US" sz="2400" b="1" dirty="0">
              <a:latin typeface="Arial" panose="020B0604020202020204" pitchFamily="34" charset="0"/>
              <a:ea typeface="HGSSoeiKakugothicUB" panose="020B09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3037AA-F3E6-45D1-B4A5-49C9A515A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9120" y="481430"/>
            <a:ext cx="7607637" cy="47951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1600" b="1" dirty="0">
                <a:solidFill>
                  <a:srgbClr val="FF0000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High solving time for </a:t>
            </a:r>
            <a:r>
              <a:rPr lang="en-US" altLang="ja-JP" sz="1600" b="1" dirty="0" err="1">
                <a:solidFill>
                  <a:srgbClr val="FF0000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Monozukuri</a:t>
            </a:r>
            <a:r>
              <a:rPr lang="en-US" altLang="ja-JP" sz="1600" b="1" dirty="0">
                <a:solidFill>
                  <a:srgbClr val="FF0000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 issues inline</a:t>
            </a:r>
          </a:p>
        </p:txBody>
      </p:sp>
      <p:sp>
        <p:nvSpPr>
          <p:cNvPr id="205" name="四角形: 角を丸くする 69">
            <a:extLst>
              <a:ext uri="{FF2B5EF4-FFF2-40B4-BE49-F238E27FC236}">
                <a16:creationId xmlns:a16="http://schemas.microsoft.com/office/drawing/2014/main" id="{D3A88AD0-343E-4BB7-9C6C-8E556349C19A}"/>
              </a:ext>
            </a:extLst>
          </p:cNvPr>
          <p:cNvSpPr/>
          <p:nvPr/>
        </p:nvSpPr>
        <p:spPr>
          <a:xfrm>
            <a:off x="57243" y="998172"/>
            <a:ext cx="9029514" cy="354921"/>
          </a:xfrm>
          <a:prstGeom prst="round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254000">
              <a:srgbClr val="FF0000"/>
            </a:innerShdw>
          </a:effectLst>
        </p:spPr>
        <p:txBody>
          <a:bodyPr vert="horz" wrap="none" lIns="91412" tIns="0" rIns="91412" bIns="0" numCol="1" rtlCol="0" anchor="ctr" anchorCtr="0" compatLnSpc="1">
            <a:prstTxWarp prst="textNoShape">
              <a:avLst/>
            </a:prstTxWarp>
          </a:bodyPr>
          <a:lstStyle/>
          <a:p>
            <a:r>
              <a:rPr kumimoji="1" lang="en-US" altLang="ja-JP" b="1" dirty="0">
                <a:solidFill>
                  <a:prstClr val="black"/>
                </a:solidFill>
                <a:latin typeface="Arial" panose="020B0604020202020204" pitchFamily="34" charset="0"/>
                <a:ea typeface="HGPSoeiKakugothicUB" panose="020B0900000000000000" pitchFamily="34" charset="-128"/>
                <a:cs typeface="Arial" pitchFamily="34" charset="0"/>
              </a:rPr>
              <a:t>❷ Current solving </a:t>
            </a:r>
            <a:r>
              <a:rPr kumimoji="1" lang="en-US" altLang="ja-JP" b="1" dirty="0" err="1">
                <a:solidFill>
                  <a:prstClr val="black"/>
                </a:solidFill>
                <a:latin typeface="Arial" panose="020B0604020202020204" pitchFamily="34" charset="0"/>
                <a:ea typeface="HGPSoeiKakugothicUB" panose="020B0900000000000000" pitchFamily="34" charset="-128"/>
                <a:cs typeface="Arial" pitchFamily="34" charset="0"/>
              </a:rPr>
              <a:t>Monozukuri</a:t>
            </a:r>
            <a:r>
              <a:rPr kumimoji="1" lang="en-US" altLang="ja-JP" b="1" dirty="0">
                <a:solidFill>
                  <a:prstClr val="black"/>
                </a:solidFill>
                <a:latin typeface="Arial" panose="020B0604020202020204" pitchFamily="34" charset="0"/>
                <a:ea typeface="HGPSoeiKakugothicUB" panose="020B0900000000000000" pitchFamily="34" charset="-128"/>
                <a:cs typeface="Arial" pitchFamily="34" charset="0"/>
              </a:rPr>
              <a:t> issues situation</a:t>
            </a:r>
            <a:endParaRPr kumimoji="1" lang="ja-JP" altLang="en-US" b="1" dirty="0">
              <a:solidFill>
                <a:prstClr val="black"/>
              </a:solidFill>
              <a:latin typeface="Arial" panose="020B0604020202020204" pitchFamily="34" charset="0"/>
              <a:ea typeface="HGPSoeiKakugothicUB" panose="020B0900000000000000" pitchFamily="34" charset="-128"/>
              <a:cs typeface="Arial" pitchFamily="34" charset="0"/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6871BA77-70F6-49A4-9703-8C018793E23A}"/>
              </a:ext>
            </a:extLst>
          </p:cNvPr>
          <p:cNvSpPr/>
          <p:nvPr/>
        </p:nvSpPr>
        <p:spPr>
          <a:xfrm>
            <a:off x="2028776" y="1430175"/>
            <a:ext cx="1585730" cy="5091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 side 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confirm &amp; repair</a:t>
            </a:r>
          </a:p>
        </p:txBody>
      </p:sp>
      <p:sp>
        <p:nvSpPr>
          <p:cNvPr id="208" name="四角形: 角を丸くする 22">
            <a:extLst>
              <a:ext uri="{FF2B5EF4-FFF2-40B4-BE49-F238E27FC236}">
                <a16:creationId xmlns:a16="http://schemas.microsoft.com/office/drawing/2014/main" id="{B63C29E5-031B-474A-869C-173EF5E135E4}"/>
              </a:ext>
            </a:extLst>
          </p:cNvPr>
          <p:cNvSpPr/>
          <p:nvPr/>
        </p:nvSpPr>
        <p:spPr>
          <a:xfrm>
            <a:off x="77421" y="1388946"/>
            <a:ext cx="5493877" cy="2297593"/>
          </a:xfrm>
          <a:prstGeom prst="roundRect">
            <a:avLst>
              <a:gd name="adj" fmla="val 843"/>
            </a:avLst>
          </a:prstGeom>
          <a:noFill/>
          <a:ln w="12700">
            <a:solidFill>
              <a:schemeClr val="bg1">
                <a:lumMod val="50000"/>
              </a:schemeClr>
            </a:solidFill>
            <a:headEnd/>
            <a:tailEnd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anchor="t"/>
          <a:lstStyle/>
          <a:p>
            <a:pPr>
              <a:lnSpc>
                <a:spcPct val="150000"/>
              </a:lnSpc>
            </a:pPr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6B665A1-7512-4F24-9077-9AFC4BC9FEB1}"/>
              </a:ext>
            </a:extLst>
          </p:cNvPr>
          <p:cNvSpPr/>
          <p:nvPr/>
        </p:nvSpPr>
        <p:spPr>
          <a:xfrm>
            <a:off x="3930059" y="1430173"/>
            <a:ext cx="1585730" cy="5091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MQA confirm improving result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DD87182-1586-44B9-B108-4A2ACBC2EFA8}"/>
              </a:ext>
            </a:extLst>
          </p:cNvPr>
          <p:cNvCxnSpPr>
            <a:cxnSpLocks/>
          </p:cNvCxnSpPr>
          <p:nvPr/>
        </p:nvCxnSpPr>
        <p:spPr>
          <a:xfrm flipV="1">
            <a:off x="1703729" y="1684738"/>
            <a:ext cx="321120" cy="17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BED6FFEB-0E4C-4504-B7E7-D78D8EAB7D75}"/>
              </a:ext>
            </a:extLst>
          </p:cNvPr>
          <p:cNvCxnSpPr>
            <a:cxnSpLocks/>
            <a:stCxn id="207" idx="3"/>
            <a:endCxn id="209" idx="1"/>
          </p:cNvCxnSpPr>
          <p:nvPr/>
        </p:nvCxnSpPr>
        <p:spPr>
          <a:xfrm flipV="1">
            <a:off x="3614506" y="1684739"/>
            <a:ext cx="31555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>
            <a:extLst>
              <a:ext uri="{FF2B5EF4-FFF2-40B4-BE49-F238E27FC236}">
                <a16:creationId xmlns:a16="http://schemas.microsoft.com/office/drawing/2014/main" id="{138C4ADA-1C72-4939-BA97-481913FAEC81}"/>
              </a:ext>
            </a:extLst>
          </p:cNvPr>
          <p:cNvSpPr/>
          <p:nvPr/>
        </p:nvSpPr>
        <p:spPr>
          <a:xfrm>
            <a:off x="32297" y="1363659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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E8FF3A8F-23D7-49BB-86F6-AD49940356BE}"/>
              </a:ext>
            </a:extLst>
          </p:cNvPr>
          <p:cNvSpPr/>
          <p:nvPr/>
        </p:nvSpPr>
        <p:spPr>
          <a:xfrm>
            <a:off x="1937243" y="1371026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</a:t>
            </a:r>
            <a:endParaRPr kumimoji="1" lang="en-US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A3188464-50CC-4366-96DA-B7E72386A545}"/>
              </a:ext>
            </a:extLst>
          </p:cNvPr>
          <p:cNvSpPr/>
          <p:nvPr/>
        </p:nvSpPr>
        <p:spPr>
          <a:xfrm>
            <a:off x="3833722" y="1371026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</a:t>
            </a:r>
            <a:endParaRPr kumimoji="1" lang="en-US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1" name="Rectangle: Rounded Corners 240">
            <a:extLst>
              <a:ext uri="{FF2B5EF4-FFF2-40B4-BE49-F238E27FC236}">
                <a16:creationId xmlns:a16="http://schemas.microsoft.com/office/drawing/2014/main" id="{E373A961-500E-4FA1-B999-E80682F87847}"/>
              </a:ext>
            </a:extLst>
          </p:cNvPr>
          <p:cNvSpPr/>
          <p:nvPr/>
        </p:nvSpPr>
        <p:spPr>
          <a:xfrm>
            <a:off x="65224" y="1992611"/>
            <a:ext cx="5553419" cy="50569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250"/>
              </a:spcAft>
            </a:pPr>
            <a:r>
              <a:rPr lang="en-US" altLang="ja-JP" sz="1600" b="1" dirty="0">
                <a:solidFill>
                  <a:srgbClr val="0000FF"/>
                </a:solidFill>
                <a:latin typeface="Arial "/>
              </a:rPr>
              <a:t>Solving Time Breakdown for </a:t>
            </a:r>
            <a:r>
              <a:rPr lang="en-US" altLang="ja-JP" sz="1600" b="1" dirty="0" err="1">
                <a:solidFill>
                  <a:srgbClr val="0000FF"/>
                </a:solidFill>
                <a:latin typeface="Arial "/>
              </a:rPr>
              <a:t>Monozukuri</a:t>
            </a:r>
            <a:r>
              <a:rPr lang="en-US" altLang="ja-JP" sz="1600" b="1" dirty="0">
                <a:solidFill>
                  <a:srgbClr val="0000FF"/>
                </a:solidFill>
                <a:latin typeface="Arial "/>
              </a:rPr>
              <a:t> issues (FY22) </a:t>
            </a:r>
          </a:p>
        </p:txBody>
      </p:sp>
      <p:graphicFrame>
        <p:nvGraphicFramePr>
          <p:cNvPr id="247" name="Chart 246">
            <a:extLst>
              <a:ext uri="{FF2B5EF4-FFF2-40B4-BE49-F238E27FC236}">
                <a16:creationId xmlns:a16="http://schemas.microsoft.com/office/drawing/2014/main" id="{026320A7-8F54-40FC-88B0-71728D3FFD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8420005"/>
              </p:ext>
            </p:extLst>
          </p:nvPr>
        </p:nvGraphicFramePr>
        <p:xfrm>
          <a:off x="-30206" y="2379408"/>
          <a:ext cx="3434002" cy="12180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49" name="Rectangle 248">
            <a:extLst>
              <a:ext uri="{FF2B5EF4-FFF2-40B4-BE49-F238E27FC236}">
                <a16:creationId xmlns:a16="http://schemas.microsoft.com/office/drawing/2014/main" id="{A57DD804-5769-4140-ADC5-373C931D26BB}"/>
              </a:ext>
            </a:extLst>
          </p:cNvPr>
          <p:cNvSpPr/>
          <p:nvPr/>
        </p:nvSpPr>
        <p:spPr>
          <a:xfrm>
            <a:off x="1484976" y="2396856"/>
            <a:ext cx="1712813" cy="56647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7AA47A6B-F3A0-49E0-B300-8CD8B59D415F}"/>
              </a:ext>
            </a:extLst>
          </p:cNvPr>
          <p:cNvSpPr/>
          <p:nvPr/>
        </p:nvSpPr>
        <p:spPr>
          <a:xfrm>
            <a:off x="3403796" y="2369038"/>
            <a:ext cx="2111993" cy="122845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repair machine when having trouble</a:t>
            </a:r>
          </a:p>
          <a:p>
            <a:pPr algn="ctr"/>
            <a:endParaRPr lang="en-US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Poor actions</a:t>
            </a:r>
          </a:p>
        </p:txBody>
      </p:sp>
      <p:sp>
        <p:nvSpPr>
          <p:cNvPr id="251" name="Arrow: Down 250">
            <a:extLst>
              <a:ext uri="{FF2B5EF4-FFF2-40B4-BE49-F238E27FC236}">
                <a16:creationId xmlns:a16="http://schemas.microsoft.com/office/drawing/2014/main" id="{66C14595-663C-4E76-A0AC-EB7EA9B115F9}"/>
              </a:ext>
            </a:extLst>
          </p:cNvPr>
          <p:cNvSpPr/>
          <p:nvPr/>
        </p:nvSpPr>
        <p:spPr>
          <a:xfrm>
            <a:off x="4075217" y="2899884"/>
            <a:ext cx="684484" cy="331370"/>
          </a:xfrm>
          <a:prstGeom prst="downArrow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2" name="グラフィックス 98" descr="戻る">
            <a:extLst>
              <a:ext uri="{FF2B5EF4-FFF2-40B4-BE49-F238E27FC236}">
                <a16:creationId xmlns:a16="http://schemas.microsoft.com/office/drawing/2014/main" id="{09C8D7BD-AA61-4AD1-B6C2-AE314129BF6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 flipV="1">
            <a:off x="3081711" y="2343473"/>
            <a:ext cx="532795" cy="704425"/>
          </a:xfrm>
          <a:prstGeom prst="rect">
            <a:avLst/>
          </a:prstGeom>
        </p:spPr>
      </p:pic>
      <p:sp>
        <p:nvSpPr>
          <p:cNvPr id="254" name="Rectangle 253">
            <a:extLst>
              <a:ext uri="{FF2B5EF4-FFF2-40B4-BE49-F238E27FC236}">
                <a16:creationId xmlns:a16="http://schemas.microsoft.com/office/drawing/2014/main" id="{E4874D25-3DD0-403A-B6B7-2A3AE54DB97D}"/>
              </a:ext>
            </a:extLst>
          </p:cNvPr>
          <p:cNvSpPr/>
          <p:nvPr/>
        </p:nvSpPr>
        <p:spPr>
          <a:xfrm>
            <a:off x="5618643" y="1388946"/>
            <a:ext cx="3459647" cy="1123384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sz="16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Pending points:</a:t>
            </a:r>
          </a:p>
          <a:p>
            <a:pPr algn="ctr"/>
            <a:endParaRPr lang="en-US" sz="300" b="1" u="sng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overview </a:t>
            </a:r>
            <a:r>
              <a:rPr lang="en-US" sz="1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Monozukuri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issues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Finding out trending problems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Taking out strong C/M</a:t>
            </a: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6BD4CF8F-D6D3-4C7E-ABE7-766D8AA5D784}"/>
              </a:ext>
            </a:extLst>
          </p:cNvPr>
          <p:cNvSpPr/>
          <p:nvPr/>
        </p:nvSpPr>
        <p:spPr>
          <a:xfrm>
            <a:off x="6613505" y="2668880"/>
            <a:ext cx="2633546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b="1" dirty="0">
                <a:solidFill>
                  <a:srgbClr val="0F20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600" b="1" u="sng" dirty="0">
                <a:solidFill>
                  <a:srgbClr val="0F20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Countermeasure target</a:t>
            </a:r>
            <a:endParaRPr lang="en-US" altLang="ja-JP" sz="1400" b="1" dirty="0">
              <a:solidFill>
                <a:srgbClr val="0F20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500" dirty="0">
                <a:solidFill>
                  <a:srgbClr val="0F20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► Focus in Rule</a:t>
            </a:r>
            <a:endParaRPr lang="en-US" altLang="ja-JP" sz="200" dirty="0">
              <a:solidFill>
                <a:srgbClr val="0F20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500" dirty="0">
                <a:solidFill>
                  <a:srgbClr val="0F20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► Focus in Standard</a:t>
            </a:r>
          </a:p>
          <a:p>
            <a:r>
              <a:rPr lang="en-US" altLang="ja-JP" sz="1500" dirty="0">
                <a:solidFill>
                  <a:srgbClr val="0F20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► Focus in System</a:t>
            </a:r>
          </a:p>
        </p:txBody>
      </p:sp>
      <p:pic>
        <p:nvPicPr>
          <p:cNvPr id="258" name="Picture 257">
            <a:extLst>
              <a:ext uri="{FF2B5EF4-FFF2-40B4-BE49-F238E27FC236}">
                <a16:creationId xmlns:a16="http://schemas.microsoft.com/office/drawing/2014/main" id="{BDB61F13-F368-4538-AC56-DF8D323CA5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9612" y="2730175"/>
            <a:ext cx="945579" cy="917353"/>
          </a:xfrm>
          <a:prstGeom prst="rect">
            <a:avLst/>
          </a:prstGeom>
        </p:spPr>
      </p:pic>
      <p:sp>
        <p:nvSpPr>
          <p:cNvPr id="259" name="Isosceles Triangle 258">
            <a:extLst>
              <a:ext uri="{FF2B5EF4-FFF2-40B4-BE49-F238E27FC236}">
                <a16:creationId xmlns:a16="http://schemas.microsoft.com/office/drawing/2014/main" id="{9A6F4F42-8497-46FF-BD69-8C47042410B3}"/>
              </a:ext>
            </a:extLst>
          </p:cNvPr>
          <p:cNvSpPr/>
          <p:nvPr/>
        </p:nvSpPr>
        <p:spPr>
          <a:xfrm flipV="1">
            <a:off x="6781868" y="2505296"/>
            <a:ext cx="1152040" cy="174797"/>
          </a:xfrm>
          <a:prstGeom prst="triangle">
            <a:avLst>
              <a:gd name="adj" fmla="val 54051"/>
            </a:avLst>
          </a:prstGeom>
          <a:gradFill flip="none" rotWithShape="1">
            <a:gsLst>
              <a:gs pos="0">
                <a:srgbClr val="002060"/>
              </a:gs>
              <a:gs pos="37000">
                <a:srgbClr val="5778AA"/>
              </a:gs>
              <a:gs pos="49000">
                <a:srgbClr val="597AAC"/>
              </a:gs>
              <a:gs pos="100000">
                <a:srgbClr val="B9DCFF"/>
              </a:gs>
            </a:gsLst>
            <a:lin ang="5400000" scaled="1"/>
            <a:tileRect/>
          </a:gradFill>
          <a:ln>
            <a:noFill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四角形: 角を丸くする 69">
            <a:extLst>
              <a:ext uri="{FF2B5EF4-FFF2-40B4-BE49-F238E27FC236}">
                <a16:creationId xmlns:a16="http://schemas.microsoft.com/office/drawing/2014/main" id="{BDE3D3D1-7EAE-4B8B-8CE8-91541325BB94}"/>
              </a:ext>
            </a:extLst>
          </p:cNvPr>
          <p:cNvSpPr/>
          <p:nvPr/>
        </p:nvSpPr>
        <p:spPr>
          <a:xfrm>
            <a:off x="57243" y="3732447"/>
            <a:ext cx="9029514" cy="354921"/>
          </a:xfrm>
          <a:prstGeom prst="roundRect">
            <a:avLst/>
          </a:prstGeom>
          <a:gradFill flip="none" rotWithShape="1">
            <a:gsLst>
              <a:gs pos="0">
                <a:srgbClr val="CCECFF"/>
              </a:gs>
              <a:gs pos="30000">
                <a:srgbClr val="99CCFF"/>
              </a:gs>
              <a:gs pos="100000">
                <a:srgbClr val="6699FF"/>
              </a:gs>
              <a:gs pos="100000">
                <a:srgbClr val="6699FF"/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>
            <a:softEdge rad="31750"/>
          </a:effectLst>
        </p:spPr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ja-JP" b="1" dirty="0">
                <a:solidFill>
                  <a:prstClr val="white"/>
                </a:solidFill>
                <a:effectLst>
                  <a:glow rad="127000">
                    <a:prstClr val="black"/>
                  </a:glo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Action ❷:  Increase Countermeasure efficiency for </a:t>
            </a:r>
            <a:r>
              <a:rPr lang="en-US" altLang="ja-JP" b="1" dirty="0" err="1">
                <a:solidFill>
                  <a:prstClr val="white"/>
                </a:solidFill>
                <a:effectLst>
                  <a:glow rad="127000">
                    <a:prstClr val="black"/>
                  </a:glo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Monozukuri</a:t>
            </a:r>
            <a:r>
              <a:rPr lang="en-US" altLang="ja-JP" b="1" dirty="0">
                <a:solidFill>
                  <a:prstClr val="white"/>
                </a:solidFill>
                <a:effectLst>
                  <a:glow rad="127000">
                    <a:prstClr val="black"/>
                  </a:glo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 issues </a:t>
            </a:r>
            <a:endParaRPr lang="ja-JP" altLang="en-US" b="1" dirty="0">
              <a:solidFill>
                <a:prstClr val="white"/>
              </a:solidFill>
              <a:effectLst>
                <a:glow rad="127000">
                  <a:prstClr val="black"/>
                </a:glow>
              </a:effectLst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45" name="四角形: 角を丸くする 22">
            <a:extLst>
              <a:ext uri="{FF2B5EF4-FFF2-40B4-BE49-F238E27FC236}">
                <a16:creationId xmlns:a16="http://schemas.microsoft.com/office/drawing/2014/main" id="{0407373D-9729-4B9C-B848-05BC52D706F7}"/>
              </a:ext>
            </a:extLst>
          </p:cNvPr>
          <p:cNvSpPr/>
          <p:nvPr/>
        </p:nvSpPr>
        <p:spPr>
          <a:xfrm>
            <a:off x="56692" y="4087368"/>
            <a:ext cx="9014565" cy="2705245"/>
          </a:xfrm>
          <a:prstGeom prst="roundRect">
            <a:avLst>
              <a:gd name="adj" fmla="val 843"/>
            </a:avLst>
          </a:prstGeom>
          <a:noFill/>
          <a:ln w="12700">
            <a:solidFill>
              <a:schemeClr val="bg1">
                <a:lumMod val="50000"/>
              </a:schemeClr>
            </a:solidFill>
            <a:headEnd/>
            <a:tailEnd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anchor="t"/>
          <a:lstStyle/>
          <a:p>
            <a:pPr>
              <a:lnSpc>
                <a:spcPct val="150000"/>
              </a:lnSpc>
            </a:pPr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6DF4033-D02F-4D73-8F34-397D40A7B1FC}"/>
              </a:ext>
            </a:extLst>
          </p:cNvPr>
          <p:cNvSpPr/>
          <p:nvPr/>
        </p:nvSpPr>
        <p:spPr>
          <a:xfrm>
            <a:off x="0" y="4091127"/>
            <a:ext cx="90410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b="1" dirty="0">
                <a:solidFill>
                  <a:srgbClr val="0F20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US" altLang="ja-JP" sz="1600" b="1" u="sng" dirty="0">
                <a:solidFill>
                  <a:srgbClr val="0F20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 </a:t>
            </a:r>
            <a:r>
              <a:rPr lang="en-US" altLang="ja-JP" sz="1600" dirty="0">
                <a:solidFill>
                  <a:srgbClr val="0F20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ja-JP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► </a:t>
            </a:r>
            <a:r>
              <a:rPr lang="en-US" sz="1600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Combine with PE/FA section to establish the efficiency improvement team</a:t>
            </a:r>
            <a:r>
              <a:rPr lang="en-US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</p:txBody>
      </p: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9E0E6851-2209-440F-ADFF-6DCF9B0DFD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759326"/>
              </p:ext>
            </p:extLst>
          </p:nvPr>
        </p:nvGraphicFramePr>
        <p:xfrm>
          <a:off x="2024551" y="4656667"/>
          <a:ext cx="3899413" cy="2073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9413">
                  <a:extLst>
                    <a:ext uri="{9D8B030D-6E8A-4147-A177-3AD203B41FA5}">
                      <a16:colId xmlns:a16="http://schemas.microsoft.com/office/drawing/2014/main" val="764900729"/>
                    </a:ext>
                  </a:extLst>
                </a:gridCol>
              </a:tblGrid>
              <a:tr h="4110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>
                          <a:solidFill>
                            <a:srgbClr val="0F20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❶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Summarize all defects inline month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467903"/>
                  </a:ext>
                </a:extLst>
              </a:tr>
              <a:tr h="411609">
                <a:tc>
                  <a:txBody>
                    <a:bodyPr/>
                    <a:lstStyle/>
                    <a:p>
                      <a:pPr mar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ja-JP" sz="1600" dirty="0">
                          <a:solidFill>
                            <a:srgbClr val="0F20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❷</a:t>
                      </a:r>
                      <a:r>
                        <a:rPr lang="en-GB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Study about the trending defects inline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720437"/>
                  </a:ext>
                </a:extLst>
              </a:tr>
              <a:tr h="694384">
                <a:tc>
                  <a:txBody>
                    <a:bodyPr/>
                    <a:lstStyle/>
                    <a:p>
                      <a:pPr mar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ja-JP" sz="1600" dirty="0">
                          <a:solidFill>
                            <a:srgbClr val="0F20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❸</a:t>
                      </a:r>
                      <a:r>
                        <a:rPr lang="en-GB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Discussion about trend defects </a:t>
                      </a:r>
                    </a:p>
                    <a:p>
                      <a:pPr mar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► Taking out strong countermeasure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269488"/>
                  </a:ext>
                </a:extLst>
              </a:tr>
              <a:tr h="556073">
                <a:tc>
                  <a:txBody>
                    <a:bodyPr/>
                    <a:lstStyle/>
                    <a:p>
                      <a:pPr mar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100000"/>
                        <a:buFont typeface="Wingdings" panose="05000000000000000000" pitchFamily="2" charset="2"/>
                        <a:buNone/>
                      </a:pPr>
                      <a:r>
                        <a:rPr kumimoji="1" lang="en-GB" sz="2000" kern="1200" dirty="0">
                          <a:solidFill>
                            <a:srgbClr val="0F20C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</a:t>
                      </a:r>
                      <a:r>
                        <a:rPr kumimoji="1" lang="en-GB" sz="1600" kern="1200" dirty="0">
                          <a:solidFill>
                            <a:srgbClr val="0F20C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Following effective of previous actions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2555247"/>
                  </a:ext>
                </a:extLst>
              </a:tr>
            </a:tbl>
          </a:graphicData>
        </a:graphic>
      </p:graphicFrame>
      <p:sp>
        <p:nvSpPr>
          <p:cNvPr id="61" name="Rectangle 60">
            <a:extLst>
              <a:ext uri="{FF2B5EF4-FFF2-40B4-BE49-F238E27FC236}">
                <a16:creationId xmlns:a16="http://schemas.microsoft.com/office/drawing/2014/main" id="{7FBFAA01-92A7-46FA-BAB2-77EB9AF44779}"/>
              </a:ext>
            </a:extLst>
          </p:cNvPr>
          <p:cNvSpPr/>
          <p:nvPr/>
        </p:nvSpPr>
        <p:spPr>
          <a:xfrm>
            <a:off x="165619" y="4366090"/>
            <a:ext cx="1816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Monthly meeting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57E77A5-A7FB-469D-BC7D-0A947EDAEE39}"/>
              </a:ext>
            </a:extLst>
          </p:cNvPr>
          <p:cNvCxnSpPr>
            <a:cxnSpLocks/>
          </p:cNvCxnSpPr>
          <p:nvPr/>
        </p:nvCxnSpPr>
        <p:spPr>
          <a:xfrm>
            <a:off x="5938949" y="4575942"/>
            <a:ext cx="0" cy="2185256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9901304-F9B4-46AE-AA7E-0610E28671B1}"/>
              </a:ext>
            </a:extLst>
          </p:cNvPr>
          <p:cNvGrpSpPr/>
          <p:nvPr/>
        </p:nvGrpSpPr>
        <p:grpSpPr>
          <a:xfrm>
            <a:off x="6319824" y="4369370"/>
            <a:ext cx="2544286" cy="369332"/>
            <a:chOff x="5741737" y="4298049"/>
            <a:chExt cx="2544286" cy="369332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D444373-13FE-433F-A9D9-0D2BE5EEE17A}"/>
                </a:ext>
              </a:extLst>
            </p:cNvPr>
            <p:cNvSpPr/>
            <p:nvPr/>
          </p:nvSpPr>
          <p:spPr>
            <a:xfrm>
              <a:off x="5741737" y="4298049"/>
              <a:ext cx="25442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b="1" dirty="0">
                  <a:solidFill>
                    <a:prstClr val="white"/>
                  </a:solidFill>
                  <a:effectLst>
                    <a:glow rad="127000">
                      <a:schemeClr val="accent1">
                        <a:lumMod val="75000"/>
                      </a:schemeClr>
                    </a:glow>
                  </a:effectLst>
                  <a:latin typeface="Arial" panose="020B0604020202020204" pitchFamily="34" charset="0"/>
                  <a:ea typeface="Meiryo UI" panose="020B0604030504040204" pitchFamily="50" charset="-128"/>
                  <a:cs typeface="Arial" panose="020B0604020202020204" pitchFamily="34" charset="0"/>
                </a:rPr>
                <a:t>Improvement Result: 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99F8516-11E9-4F14-A754-CF6F80E864AA}"/>
                </a:ext>
              </a:extLst>
            </p:cNvPr>
            <p:cNvCxnSpPr>
              <a:cxnSpLocks/>
            </p:cNvCxnSpPr>
            <p:nvPr/>
          </p:nvCxnSpPr>
          <p:spPr>
            <a:xfrm>
              <a:off x="5809660" y="4623836"/>
              <a:ext cx="2309845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08473C04-822C-4C33-891F-5DB0A0909411}"/>
              </a:ext>
            </a:extLst>
          </p:cNvPr>
          <p:cNvSpPr/>
          <p:nvPr/>
        </p:nvSpPr>
        <p:spPr>
          <a:xfrm>
            <a:off x="5921382" y="4714267"/>
            <a:ext cx="31288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b="1" dirty="0"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US" altLang="ja-JP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Trending issue finding out      </a:t>
            </a:r>
          </a:p>
          <a:p>
            <a:r>
              <a:rPr lang="en-US" altLang="ja-JP" sz="1600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  </a:t>
            </a:r>
            <a:r>
              <a:rPr lang="en-US" altLang="ja-JP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(Sep ~ Feb)</a:t>
            </a:r>
            <a:endParaRPr lang="en-US" sz="16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1FFC3C7-DA02-4788-A95D-5EF77CDE626E}"/>
              </a:ext>
            </a:extLst>
          </p:cNvPr>
          <p:cNvSpPr/>
          <p:nvPr/>
        </p:nvSpPr>
        <p:spPr>
          <a:xfrm>
            <a:off x="5923160" y="5811291"/>
            <a:ext cx="34153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b="1" dirty="0"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US" altLang="ja-JP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Total solving time in FY2023</a:t>
            </a:r>
            <a:endParaRPr lang="en-US" sz="1600" dirty="0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E2F131AE-371C-4F7B-986F-F6B113FB86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744" y="4693098"/>
            <a:ext cx="869361" cy="5275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430C9D7-3572-4775-98DA-6EAA53EEDE32}"/>
              </a:ext>
            </a:extLst>
          </p:cNvPr>
          <p:cNvSpPr/>
          <p:nvPr/>
        </p:nvSpPr>
        <p:spPr>
          <a:xfrm>
            <a:off x="5921382" y="5228330"/>
            <a:ext cx="35765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1400" dirty="0">
                <a:latin typeface="Arial" panose="020B0604020202020204" pitchFamily="34" charset="0"/>
                <a:cs typeface="Arial" panose="020B0604020202020204" pitchFamily="34" charset="0"/>
              </a:rPr>
              <a:t>Total solving: </a:t>
            </a:r>
            <a:r>
              <a:rPr lang="en-US" altLang="ja-JP" sz="1400" dirty="0">
                <a:solidFill>
                  <a:srgbClr val="0F20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 trending issues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7E393A4-BA81-421E-8209-664D92C1CD97}"/>
              </a:ext>
            </a:extLst>
          </p:cNvPr>
          <p:cNvSpPr/>
          <p:nvPr/>
        </p:nvSpPr>
        <p:spPr>
          <a:xfrm>
            <a:off x="5581548" y="5536810"/>
            <a:ext cx="31708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altLang="ja-JP" sz="1400" dirty="0">
                <a:latin typeface="Arial" panose="020B0604020202020204" pitchFamily="34" charset="0"/>
                <a:cs typeface="Arial" panose="020B0604020202020204" pitchFamily="34" charset="0"/>
              </a:rPr>
              <a:t>Total Saving Time: </a:t>
            </a:r>
            <a:r>
              <a:rPr lang="en-US" altLang="ja-JP" sz="1400" dirty="0">
                <a:solidFill>
                  <a:srgbClr val="0F20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2000H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2D7B93A-63E0-4BBF-9BE2-C6C69182C6F8}"/>
              </a:ext>
            </a:extLst>
          </p:cNvPr>
          <p:cNvGrpSpPr/>
          <p:nvPr/>
        </p:nvGrpSpPr>
        <p:grpSpPr>
          <a:xfrm>
            <a:off x="79338" y="5111981"/>
            <a:ext cx="2004974" cy="1617795"/>
            <a:chOff x="48900" y="0"/>
            <a:chExt cx="2732394" cy="2450645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01BFE37-DA37-4E22-9B46-810C90C68967}"/>
                </a:ext>
              </a:extLst>
            </p:cNvPr>
            <p:cNvGrpSpPr/>
            <p:nvPr/>
          </p:nvGrpSpPr>
          <p:grpSpPr>
            <a:xfrm>
              <a:off x="48900" y="0"/>
              <a:ext cx="2732394" cy="2450645"/>
              <a:chOff x="29455" y="0"/>
              <a:chExt cx="1645840" cy="1793598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391B4218-9A90-4057-8D43-90093073A206}"/>
                  </a:ext>
                </a:extLst>
              </p:cNvPr>
              <p:cNvGrpSpPr/>
              <p:nvPr/>
            </p:nvGrpSpPr>
            <p:grpSpPr>
              <a:xfrm>
                <a:off x="230219" y="192455"/>
                <a:ext cx="1150076" cy="1601143"/>
                <a:chOff x="186158" y="230344"/>
                <a:chExt cx="929964" cy="1290988"/>
              </a:xfrm>
            </p:grpSpPr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0C182E83-D2CB-47F1-AAEB-76E8F20FCC61}"/>
                    </a:ext>
                  </a:extLst>
                </p:cNvPr>
                <p:cNvSpPr/>
                <p:nvPr/>
              </p:nvSpPr>
              <p:spPr>
                <a:xfrm>
                  <a:off x="186158" y="344733"/>
                  <a:ext cx="929964" cy="1176599"/>
                </a:xfrm>
                <a:prstGeom prst="ellipse">
                  <a:avLst/>
                </a:prstGeom>
                <a:noFill/>
                <a:ln w="381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05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550CBCAD-F8FC-4984-8446-88B0493AB060}"/>
                    </a:ext>
                  </a:extLst>
                </p:cNvPr>
                <p:cNvSpPr/>
                <p:nvPr/>
              </p:nvSpPr>
              <p:spPr>
                <a:xfrm>
                  <a:off x="405007" y="230344"/>
                  <a:ext cx="497852" cy="231652"/>
                </a:xfrm>
                <a:prstGeom prst="ellipse">
                  <a:avLst/>
                </a:prstGeom>
                <a:solidFill>
                  <a:srgbClr val="AFFFFF"/>
                </a:solidFill>
                <a:ln>
                  <a:solidFill>
                    <a:srgbClr val="AFFFFF"/>
                  </a:solidFill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0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MQA</a:t>
                  </a:r>
                </a:p>
              </p:txBody>
            </p:sp>
          </p:grp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01CF69A-13CB-454A-A2A5-C2E01080B48B}"/>
                  </a:ext>
                </a:extLst>
              </p:cNvPr>
              <p:cNvSpPr/>
              <p:nvPr/>
            </p:nvSpPr>
            <p:spPr>
              <a:xfrm>
                <a:off x="29455" y="0"/>
                <a:ext cx="1645840" cy="1540645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050">
                  <a:ln>
                    <a:noFill/>
                  </a:ln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3" name="TextBox 71">
              <a:extLst>
                <a:ext uri="{FF2B5EF4-FFF2-40B4-BE49-F238E27FC236}">
                  <a16:creationId xmlns:a16="http://schemas.microsoft.com/office/drawing/2014/main" id="{7F68B474-D6C8-4D49-AD5D-D2FE08FD5B8E}"/>
                </a:ext>
              </a:extLst>
            </p:cNvPr>
            <p:cNvSpPr txBox="1"/>
            <p:nvPr/>
          </p:nvSpPr>
          <p:spPr>
            <a:xfrm>
              <a:off x="641310" y="727825"/>
              <a:ext cx="1403631" cy="436787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en-US" sz="1000" b="1" dirty="0">
                  <a:solidFill>
                    <a:srgbClr val="0E05B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Leader</a:t>
              </a:r>
            </a:p>
            <a:p>
              <a:pPr algn="ctr">
                <a:lnSpc>
                  <a:spcPct val="80000"/>
                </a:lnSpc>
              </a:pPr>
              <a:r>
                <a:rPr lang="en-US" sz="1000" b="1" dirty="0">
                  <a:solidFill>
                    <a:srgbClr val="0E05B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Thanh/MQA</a:t>
              </a:r>
            </a:p>
          </p:txBody>
        </p:sp>
      </p:grpSp>
      <p:sp>
        <p:nvSpPr>
          <p:cNvPr id="81" name="Oval 80">
            <a:extLst>
              <a:ext uri="{FF2B5EF4-FFF2-40B4-BE49-F238E27FC236}">
                <a16:creationId xmlns:a16="http://schemas.microsoft.com/office/drawing/2014/main" id="{80F61D91-C6F4-416F-961B-E875179DDD5C}"/>
              </a:ext>
            </a:extLst>
          </p:cNvPr>
          <p:cNvSpPr/>
          <p:nvPr/>
        </p:nvSpPr>
        <p:spPr>
          <a:xfrm>
            <a:off x="129531" y="6307357"/>
            <a:ext cx="555625" cy="25914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FA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B574501-5F12-4B2C-A6F0-00AAE70289A4}"/>
              </a:ext>
            </a:extLst>
          </p:cNvPr>
          <p:cNvSpPr/>
          <p:nvPr/>
        </p:nvSpPr>
        <p:spPr>
          <a:xfrm>
            <a:off x="1384780" y="6307357"/>
            <a:ext cx="555625" cy="259145"/>
          </a:xfrm>
          <a:prstGeom prst="ellipse">
            <a:avLst/>
          </a:prstGeom>
          <a:solidFill>
            <a:srgbClr val="CC99FF"/>
          </a:solidFill>
          <a:ln>
            <a:solidFill>
              <a:srgbClr val="CC99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D2C78AF9-61FA-40C7-B3A8-1496180CE5D2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2049" y="5889166"/>
            <a:ext cx="608904" cy="590801"/>
          </a:xfrm>
          <a:prstGeom prst="ellipse">
            <a:avLst/>
          </a:prstGeom>
          <a:ln w="34925" cmpd="thinThick">
            <a:solidFill>
              <a:schemeClr val="accent1">
                <a:lumMod val="60000"/>
                <a:lumOff val="40000"/>
              </a:schemeClr>
            </a:solidFill>
          </a:ln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4BF9AB5-E9D3-44E3-B935-B8572FFD5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549413"/>
              </p:ext>
            </p:extLst>
          </p:nvPr>
        </p:nvGraphicFramePr>
        <p:xfrm>
          <a:off x="6286023" y="6117035"/>
          <a:ext cx="2047266" cy="624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633">
                  <a:extLst>
                    <a:ext uri="{9D8B030D-6E8A-4147-A177-3AD203B41FA5}">
                      <a16:colId xmlns:a16="http://schemas.microsoft.com/office/drawing/2014/main" val="2845218254"/>
                    </a:ext>
                  </a:extLst>
                </a:gridCol>
                <a:gridCol w="1023633">
                  <a:extLst>
                    <a:ext uri="{9D8B030D-6E8A-4147-A177-3AD203B41FA5}">
                      <a16:colId xmlns:a16="http://schemas.microsoft.com/office/drawing/2014/main" val="3131383894"/>
                    </a:ext>
                  </a:extLst>
                </a:gridCol>
              </a:tblGrid>
              <a:tr h="209023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Target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180446"/>
                  </a:ext>
                </a:extLst>
              </a:tr>
              <a:tr h="209023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HGP創英角ｺﾞｼｯｸUB" pitchFamily="34" charset="-128"/>
                          <a:cs typeface="Arial" panose="020B0604020202020204" pitchFamily="34" charset="0"/>
                        </a:rPr>
                        <a:t>5,765H</a:t>
                      </a:r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5,000H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3923621"/>
                  </a:ext>
                </a:extLst>
              </a:tr>
            </a:tbl>
          </a:graphicData>
        </a:graphic>
      </p:graphicFrame>
      <p:sp>
        <p:nvSpPr>
          <p:cNvPr id="3" name="AutoShape 2" descr="Target Archives - SimilarPNG">
            <a:extLst>
              <a:ext uri="{FF2B5EF4-FFF2-40B4-BE49-F238E27FC236}">
                <a16:creationId xmlns:a16="http://schemas.microsoft.com/office/drawing/2014/main" id="{319868EF-FF7D-49AC-8796-84CBC7DC52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Target Archives - SimilarPNG">
            <a:extLst>
              <a:ext uri="{FF2B5EF4-FFF2-40B4-BE49-F238E27FC236}">
                <a16:creationId xmlns:a16="http://schemas.microsoft.com/office/drawing/2014/main" id="{2130413B-D12B-4FD3-9B7E-06065077E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000" b="92000" l="10000" r="90000">
                        <a14:foregroundMark x1="19400" y1="92000" x2="19400" y2="92000"/>
                        <a14:foregroundMark x1="72200" y1="9200" x2="72200" y2="9200"/>
                        <a14:foregroundMark x1="74000" y1="6000" x2="74000" y2="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195" y="6043399"/>
            <a:ext cx="753664" cy="75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236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"/>
          <p:cNvSpPr>
            <a:spLocks noChangeArrowheads="1"/>
          </p:cNvSpPr>
          <p:nvPr/>
        </p:nvSpPr>
        <p:spPr bwMode="auto">
          <a:xfrm>
            <a:off x="-1588" y="-26988"/>
            <a:ext cx="9144001" cy="479515"/>
          </a:xfrm>
          <a:prstGeom prst="rect">
            <a:avLst/>
          </a:prstGeom>
          <a:solidFill>
            <a:srgbClr val="000099"/>
          </a:solidFill>
          <a:ln w="9525" algn="ctr">
            <a:solidFill>
              <a:srgbClr val="0033CC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algn="ctr" eaLnBrk="1" hangingPunct="1">
              <a:buNone/>
            </a:pPr>
            <a:r>
              <a:rPr lang="en-US" altLang="ja-JP" sz="2400" b="1" dirty="0">
                <a:solidFill>
                  <a:schemeClr val="bg1"/>
                </a:solidFill>
                <a:ea typeface="HGP創英角ｺﾞｼｯｸUB" panose="020B0900000000000000" pitchFamily="50" charset="-128"/>
                <a:cs typeface="Arial" panose="020B0604020202020204" pitchFamily="34" charset="0"/>
              </a:rPr>
              <a:t>Summary Improvement Result </a:t>
            </a:r>
          </a:p>
        </p:txBody>
      </p:sp>
      <p:sp>
        <p:nvSpPr>
          <p:cNvPr id="187" name="正方形/長方形 40"/>
          <p:cNvSpPr/>
          <p:nvPr/>
        </p:nvSpPr>
        <p:spPr>
          <a:xfrm>
            <a:off x="8212821" y="65388"/>
            <a:ext cx="789469" cy="28804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1500" b="1" dirty="0">
                <a:solidFill>
                  <a:schemeClr val="bg1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11/12</a:t>
            </a:r>
            <a:endParaRPr lang="ja-JP" altLang="en-US" sz="1500" b="1" dirty="0">
              <a:solidFill>
                <a:schemeClr val="bg1"/>
              </a:solidFill>
              <a:latin typeface="Arial" panose="020B0604020202020204" pitchFamily="34" charset="0"/>
              <a:ea typeface="HGP創英角ｺﾞｼｯｸUB" panose="020B0900000000000000" pitchFamily="50" charset="-128"/>
              <a:cs typeface="Arial" panose="020B0604020202020204" pitchFamily="34" charset="0"/>
            </a:endParaRPr>
          </a:p>
        </p:txBody>
      </p:sp>
      <p:sp>
        <p:nvSpPr>
          <p:cNvPr id="4" name="Oval 51">
            <a:extLst>
              <a:ext uri="{FF2B5EF4-FFF2-40B4-BE49-F238E27FC236}">
                <a16:creationId xmlns:a16="http://schemas.microsoft.com/office/drawing/2014/main" id="{FF2AB7B3-33EF-4703-A15E-781B2A1D6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99" y="3464755"/>
            <a:ext cx="9005888" cy="1061782"/>
          </a:xfrm>
          <a:prstGeom prst="roundRect">
            <a:avLst>
              <a:gd name="adj" fmla="val 8301"/>
            </a:avLst>
          </a:prstGeom>
          <a:ln>
            <a:solidFill>
              <a:schemeClr val="accent1"/>
            </a:solidFill>
            <a:headEnd/>
            <a:tailEnd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/>
          <a:lstStyle/>
          <a:p>
            <a:pPr algn="just">
              <a:lnSpc>
                <a:spcPts val="2800"/>
              </a:lnSpc>
              <a:defRPr/>
            </a:pPr>
            <a:endParaRPr lang="ja-JP" altLang="en-US" sz="1600" dirty="0">
              <a:ea typeface="HGP創英角ｺﾞｼｯｸUB" panose="020B0900000000000000" pitchFamily="50" charset="-128"/>
            </a:endParaRPr>
          </a:p>
        </p:txBody>
      </p:sp>
      <p:sp>
        <p:nvSpPr>
          <p:cNvPr id="5" name="Oval 51">
            <a:extLst>
              <a:ext uri="{FF2B5EF4-FFF2-40B4-BE49-F238E27FC236}">
                <a16:creationId xmlns:a16="http://schemas.microsoft.com/office/drawing/2014/main" id="{2BE8E5E8-ED0E-4E29-820D-0E53643421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99" y="4584745"/>
            <a:ext cx="9005888" cy="1691471"/>
          </a:xfrm>
          <a:prstGeom prst="roundRect">
            <a:avLst>
              <a:gd name="adj" fmla="val 8301"/>
            </a:avLst>
          </a:prstGeom>
          <a:ln>
            <a:solidFill>
              <a:schemeClr val="accent1"/>
            </a:solidFill>
            <a:headEnd/>
            <a:tailEnd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/>
          <a:lstStyle/>
          <a:p>
            <a:pPr algn="just">
              <a:lnSpc>
                <a:spcPts val="2800"/>
              </a:lnSpc>
              <a:defRPr/>
            </a:pPr>
            <a:endParaRPr lang="ja-JP" altLang="en-US" sz="1600" dirty="0">
              <a:ea typeface="HGP創英角ｺﾞｼｯｸUB" panose="020B0900000000000000" pitchFamily="50" charset="-128"/>
            </a:endParaRPr>
          </a:p>
        </p:txBody>
      </p:sp>
      <p:sp>
        <p:nvSpPr>
          <p:cNvPr id="7" name="Oval 51">
            <a:extLst>
              <a:ext uri="{FF2B5EF4-FFF2-40B4-BE49-F238E27FC236}">
                <a16:creationId xmlns:a16="http://schemas.microsoft.com/office/drawing/2014/main" id="{B96BDAF7-183F-4B0F-AEE5-64D95381F6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62" y="538917"/>
            <a:ext cx="9007475" cy="2804461"/>
          </a:xfrm>
          <a:prstGeom prst="roundRect">
            <a:avLst>
              <a:gd name="adj" fmla="val 4068"/>
            </a:avLst>
          </a:prstGeom>
          <a:ln>
            <a:solidFill>
              <a:schemeClr val="accent1"/>
            </a:solidFill>
            <a:headEnd/>
            <a:tailEnd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/>
          <a:lstStyle/>
          <a:p>
            <a:pPr algn="just">
              <a:lnSpc>
                <a:spcPts val="2800"/>
              </a:lnSpc>
              <a:defRPr/>
            </a:pPr>
            <a:endParaRPr lang="ja-JP" altLang="en-US" sz="1600" dirty="0">
              <a:ea typeface="HGP創英角ｺﾞｼｯｸUB" panose="020B0900000000000000" pitchFamily="50" charset="-128"/>
            </a:endParaRPr>
          </a:p>
        </p:txBody>
      </p:sp>
      <p:sp>
        <p:nvSpPr>
          <p:cNvPr id="8" name="テキスト ボックス 47">
            <a:extLst>
              <a:ext uri="{FF2B5EF4-FFF2-40B4-BE49-F238E27FC236}">
                <a16:creationId xmlns:a16="http://schemas.microsoft.com/office/drawing/2014/main" id="{7B2855FB-DCF8-421A-A28E-CA0FF40DC7E5}"/>
              </a:ext>
            </a:extLst>
          </p:cNvPr>
          <p:cNvSpPr txBox="1"/>
          <p:nvPr/>
        </p:nvSpPr>
        <p:spPr>
          <a:xfrm>
            <a:off x="799835" y="4745800"/>
            <a:ext cx="3074987" cy="3079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defPPr>
              <a:defRPr lang="ja-JP"/>
            </a:defPPr>
            <a:lvl1pPr algn="ctr">
              <a:defRPr sz="2400" b="1">
                <a:ln w="12700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glow rad="279400">
                    <a:schemeClr val="bg1"/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>
              <a:defRPr/>
            </a:pPr>
            <a:r>
              <a:rPr lang="en-US" altLang="ja-JP" sz="2000" dirty="0">
                <a:solidFill>
                  <a:schemeClr val="tx1"/>
                </a:solidFill>
                <a:latin typeface="Arial" panose="020B0604020202020204" pitchFamily="34" charset="0"/>
              </a:rPr>
              <a:t>Productivity</a:t>
            </a:r>
          </a:p>
        </p:txBody>
      </p:sp>
      <p:sp>
        <p:nvSpPr>
          <p:cNvPr id="9" name="Rectangle 76">
            <a:extLst>
              <a:ext uri="{FF2B5EF4-FFF2-40B4-BE49-F238E27FC236}">
                <a16:creationId xmlns:a16="http://schemas.microsoft.com/office/drawing/2014/main" id="{3E2ADB4D-4F21-4AB0-9823-C4EC178FC8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5450" y="615117"/>
            <a:ext cx="1111250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4" tIns="45717" rIns="91434" bIns="45717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ja-JP" sz="1800" b="1" u="sng">
                <a:ea typeface="Meiryo" panose="020B0604030504040204" pitchFamily="34" charset="-128"/>
              </a:rPr>
              <a:t>Judge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US" altLang="ja-JP" sz="900" b="1" u="sng">
              <a:ea typeface="Meiryo" panose="020B0604030504040204" pitchFamily="34" charset="-128"/>
            </a:endParaRPr>
          </a:p>
        </p:txBody>
      </p:sp>
      <p:sp>
        <p:nvSpPr>
          <p:cNvPr id="10" name="Rectangle 76">
            <a:extLst>
              <a:ext uri="{FF2B5EF4-FFF2-40B4-BE49-F238E27FC236}">
                <a16:creationId xmlns:a16="http://schemas.microsoft.com/office/drawing/2014/main" id="{8B45C681-897A-40D9-97EC-D2A11A9DA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285" y="635270"/>
            <a:ext cx="144621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4" tIns="45717" rIns="91434" bIns="45717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ja-JP" sz="1800" b="1" u="sng">
                <a:ea typeface="Meiryo" panose="020B0604030504040204" pitchFamily="34" charset="-128"/>
              </a:rPr>
              <a:t>Target</a:t>
            </a:r>
            <a:endParaRPr lang="en-US" altLang="ja-JP" sz="2000" b="1" u="sng">
              <a:ea typeface="Meiryo" panose="020B0604030504040204" pitchFamily="34" charset="-128"/>
            </a:endParaRPr>
          </a:p>
        </p:txBody>
      </p:sp>
      <p:sp>
        <p:nvSpPr>
          <p:cNvPr id="11" name="Rectangle 76">
            <a:extLst>
              <a:ext uri="{FF2B5EF4-FFF2-40B4-BE49-F238E27FC236}">
                <a16:creationId xmlns:a16="http://schemas.microsoft.com/office/drawing/2014/main" id="{A9019EDE-B338-49B3-8CDC-D8EB42228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8089" y="5808929"/>
            <a:ext cx="1828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4" tIns="45717" rIns="91434" bIns="45717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dirty="0">
                <a:ea typeface="HGP創英角ｺﾞｼｯｸUB" panose="020B0A00000000000000" pitchFamily="34" charset="-128"/>
              </a:rPr>
              <a:t>5,765H</a:t>
            </a:r>
          </a:p>
        </p:txBody>
      </p:sp>
      <p:sp>
        <p:nvSpPr>
          <p:cNvPr id="12" name="Rectangle 76">
            <a:extLst>
              <a:ext uri="{FF2B5EF4-FFF2-40B4-BE49-F238E27FC236}">
                <a16:creationId xmlns:a16="http://schemas.microsoft.com/office/drawing/2014/main" id="{F4304C46-E18B-4A52-8C40-CAC26BAB7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912" y="613530"/>
            <a:ext cx="11953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4" tIns="45717" rIns="91434" bIns="45717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ja-JP" sz="1800" b="1" u="sng">
                <a:ea typeface="Meiryo" panose="020B0604030504040204" pitchFamily="34" charset="-128"/>
              </a:rPr>
              <a:t>Result</a:t>
            </a:r>
            <a:endParaRPr lang="en-US" altLang="ja-JP" sz="2000" b="1" u="sng">
              <a:ea typeface="Meiryo" panose="020B0604030504040204" pitchFamily="34" charset="-128"/>
            </a:endParaRPr>
          </a:p>
        </p:txBody>
      </p:sp>
      <p:sp>
        <p:nvSpPr>
          <p:cNvPr id="13" name="Rectangle 76">
            <a:extLst>
              <a:ext uri="{FF2B5EF4-FFF2-40B4-BE49-F238E27FC236}">
                <a16:creationId xmlns:a16="http://schemas.microsoft.com/office/drawing/2014/main" id="{0EB4114D-F556-47FD-AFC8-B335E5FA1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24" y="5813202"/>
            <a:ext cx="3708400" cy="62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4" tIns="45717" rIns="91434" bIns="45717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ts val="2200"/>
              </a:lnSpc>
            </a:pPr>
            <a:r>
              <a:rPr lang="ja-JP" altLang="en-US" sz="1600" dirty="0">
                <a:ea typeface="MS PGothic" panose="020B0600070205080204" pitchFamily="34" charset="-128"/>
              </a:rPr>
              <a:t> </a:t>
            </a:r>
            <a:r>
              <a:rPr lang="en-US" altLang="ja-JP" sz="1600" dirty="0">
                <a:ea typeface="MS PGothic" panose="020B0600070205080204" pitchFamily="34" charset="-128"/>
              </a:rPr>
              <a:t>Reduce stop line time</a:t>
            </a:r>
            <a:endParaRPr lang="en-US" altLang="ja-JP" sz="1600" dirty="0">
              <a:ea typeface="HGP創英角ｺﾞｼｯｸUB" panose="020B0A00000000000000" pitchFamily="34" charset="-128"/>
            </a:endParaRPr>
          </a:p>
        </p:txBody>
      </p:sp>
      <p:sp>
        <p:nvSpPr>
          <p:cNvPr id="16" name="テキスト ボックス 47">
            <a:extLst>
              <a:ext uri="{FF2B5EF4-FFF2-40B4-BE49-F238E27FC236}">
                <a16:creationId xmlns:a16="http://schemas.microsoft.com/office/drawing/2014/main" id="{887EEB1D-7BF8-452E-9EBE-DC0BC410D5E1}"/>
              </a:ext>
            </a:extLst>
          </p:cNvPr>
          <p:cNvSpPr txBox="1"/>
          <p:nvPr/>
        </p:nvSpPr>
        <p:spPr>
          <a:xfrm>
            <a:off x="507735" y="678165"/>
            <a:ext cx="3367087" cy="3077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defPPr>
              <a:defRPr lang="ja-JP"/>
            </a:defPPr>
            <a:lvl1pPr algn="ctr">
              <a:defRPr sz="2400" b="1">
                <a:ln w="12700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glow rad="279400">
                    <a:schemeClr val="bg1"/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>
              <a:defRPr/>
            </a:pPr>
            <a:r>
              <a:rPr lang="en-US" altLang="ja-JP" sz="2000" dirty="0">
                <a:solidFill>
                  <a:schemeClr val="tx1"/>
                </a:solidFill>
                <a:latin typeface="Arial" panose="020B0604020202020204" pitchFamily="34" charset="0"/>
              </a:rPr>
              <a:t>Quality</a:t>
            </a:r>
          </a:p>
        </p:txBody>
      </p:sp>
      <p:sp>
        <p:nvSpPr>
          <p:cNvPr id="17" name="角丸四角形 2">
            <a:extLst>
              <a:ext uri="{FF2B5EF4-FFF2-40B4-BE49-F238E27FC236}">
                <a16:creationId xmlns:a16="http://schemas.microsoft.com/office/drawing/2014/main" id="{156C99D9-E416-4496-B0F7-A4CF5A463E7B}"/>
              </a:ext>
            </a:extLst>
          </p:cNvPr>
          <p:cNvSpPr/>
          <p:nvPr/>
        </p:nvSpPr>
        <p:spPr>
          <a:xfrm>
            <a:off x="98425" y="566843"/>
            <a:ext cx="1022350" cy="5334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ja-JP" sz="1600" b="1" dirty="0"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</a:rPr>
              <a:t>Issue </a:t>
            </a:r>
            <a:r>
              <a:rPr lang="en-US" altLang="ja-JP" sz="1600" b="1" dirty="0"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  <a:sym typeface="Wingdings 2"/>
              </a:rPr>
              <a:t></a:t>
            </a:r>
            <a:endParaRPr kumimoji="1" lang="ja-JP" altLang="en-US" sz="1600" b="1" dirty="0">
              <a:latin typeface="Arial" panose="020B0604020202020204" pitchFamily="34" charset="0"/>
              <a:ea typeface="HGSSoeiKakugothicUB" panose="020B09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9" name="角丸四角形 2">
            <a:extLst>
              <a:ext uri="{FF2B5EF4-FFF2-40B4-BE49-F238E27FC236}">
                <a16:creationId xmlns:a16="http://schemas.microsoft.com/office/drawing/2014/main" id="{756EE137-6CB2-4743-9F53-85F3B87BD383}"/>
              </a:ext>
            </a:extLst>
          </p:cNvPr>
          <p:cNvSpPr/>
          <p:nvPr/>
        </p:nvSpPr>
        <p:spPr>
          <a:xfrm>
            <a:off x="127528" y="4620049"/>
            <a:ext cx="1022350" cy="53181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ja-JP" sz="1600" b="1" dirty="0"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</a:rPr>
              <a:t>Issue </a:t>
            </a:r>
            <a:r>
              <a:rPr lang="en-US" altLang="ja-JP" sz="1600" b="1" dirty="0"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  <a:sym typeface="Wingdings 2"/>
              </a:rPr>
              <a:t></a:t>
            </a:r>
            <a:endParaRPr kumimoji="1" lang="ja-JP" altLang="en-US" sz="1600" b="1" dirty="0">
              <a:latin typeface="Arial" panose="020B0604020202020204" pitchFamily="34" charset="0"/>
              <a:ea typeface="HGSSoeiKakugothicUB" panose="020B09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21" name="TextBox 65">
            <a:extLst>
              <a:ext uri="{FF2B5EF4-FFF2-40B4-BE49-F238E27FC236}">
                <a16:creationId xmlns:a16="http://schemas.microsoft.com/office/drawing/2014/main" id="{58735236-9081-428A-83F0-D8EAC0A17B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3842" y="885106"/>
            <a:ext cx="9874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rgbClr val="0000FF"/>
                </a:solidFill>
                <a:sym typeface="Wingdings" panose="05000000000000000000" pitchFamily="2" charset="2"/>
              </a:rPr>
              <a:t></a:t>
            </a:r>
            <a:endParaRPr lang="en-US" altLang="en-US" sz="4000" dirty="0">
              <a:solidFill>
                <a:srgbClr val="0000FF"/>
              </a:solidFill>
            </a:endParaRPr>
          </a:p>
        </p:txBody>
      </p:sp>
      <p:sp>
        <p:nvSpPr>
          <p:cNvPr id="23" name="Rectangle 76">
            <a:extLst>
              <a:ext uri="{FF2B5EF4-FFF2-40B4-BE49-F238E27FC236}">
                <a16:creationId xmlns:a16="http://schemas.microsoft.com/office/drawing/2014/main" id="{BB3B0A04-7355-46B8-A3CF-AE46BC099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55" y="5182440"/>
            <a:ext cx="4008438" cy="373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4" tIns="45717" rIns="91434" bIns="45717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ja-JP" altLang="en-US" sz="1600" dirty="0">
                <a:ea typeface="MS PGothic" panose="020B0600070205080204" pitchFamily="34" charset="-128"/>
              </a:rPr>
              <a:t> </a:t>
            </a:r>
            <a:r>
              <a:rPr lang="en-US" altLang="ja-JP" sz="1600" dirty="0">
                <a:ea typeface="MS PGothic" panose="020B0600070205080204" pitchFamily="34" charset="-128"/>
              </a:rPr>
              <a:t>Building up online 4M centralize system</a:t>
            </a:r>
            <a:endParaRPr lang="en-GB" altLang="ja-JP" sz="1600" dirty="0">
              <a:ea typeface="HGP創英角ｺﾞｼｯｸUB" panose="020B0A00000000000000" pitchFamily="34" charset="-128"/>
            </a:endParaRPr>
          </a:p>
        </p:txBody>
      </p:sp>
      <p:sp>
        <p:nvSpPr>
          <p:cNvPr id="24" name="Rectangle 76">
            <a:extLst>
              <a:ext uri="{FF2B5EF4-FFF2-40B4-BE49-F238E27FC236}">
                <a16:creationId xmlns:a16="http://schemas.microsoft.com/office/drawing/2014/main" id="{A0463AB1-1D63-4B8A-9326-36E988B20A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75" y="1091367"/>
            <a:ext cx="5208058" cy="323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4" tIns="45717" rIns="91434" bIns="45717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ts val="2200"/>
              </a:lnSpc>
            </a:pPr>
            <a:r>
              <a:rPr lang="ja-JP" altLang="en-US" sz="1600" dirty="0">
                <a:ea typeface="MS PGothic" panose="020B0600070205080204" pitchFamily="34" charset="-128"/>
              </a:rPr>
              <a:t> </a:t>
            </a:r>
            <a:r>
              <a:rPr lang="en-US" altLang="ja-JP" sz="1600" dirty="0">
                <a:ea typeface="MS PGothic" panose="020B0600070205080204" pitchFamily="34" charset="-128"/>
              </a:rPr>
              <a:t>Find out </a:t>
            </a:r>
            <a:r>
              <a:rPr lang="en-US" altLang="ja-JP" sz="1600" dirty="0" err="1">
                <a:ea typeface="MS PGothic" panose="020B0600070205080204" pitchFamily="34" charset="-128"/>
              </a:rPr>
              <a:t>Monozukuri</a:t>
            </a:r>
            <a:r>
              <a:rPr lang="en-US" altLang="ja-JP" sz="1600" dirty="0">
                <a:ea typeface="MS PGothic" panose="020B0600070205080204" pitchFamily="34" charset="-128"/>
              </a:rPr>
              <a:t> risk on process</a:t>
            </a:r>
          </a:p>
        </p:txBody>
      </p:sp>
      <p:sp>
        <p:nvSpPr>
          <p:cNvPr id="25" name="Rectangle 76">
            <a:extLst>
              <a:ext uri="{FF2B5EF4-FFF2-40B4-BE49-F238E27FC236}">
                <a16:creationId xmlns:a16="http://schemas.microsoft.com/office/drawing/2014/main" id="{41361293-700D-43B1-861A-31B31F7B36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974" y="5513164"/>
            <a:ext cx="2065338" cy="96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4" tIns="45717" rIns="91434" bIns="45717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600" dirty="0">
              <a:solidFill>
                <a:srgbClr val="0000FF"/>
              </a:solidFill>
              <a:ea typeface="HGP創英角ｺﾞｼｯｸUB" panose="020B0A00000000000000" pitchFamily="34" charset="-128"/>
            </a:endParaRPr>
          </a:p>
        </p:txBody>
      </p:sp>
      <p:sp>
        <p:nvSpPr>
          <p:cNvPr id="26" name="Rectangle 76">
            <a:extLst>
              <a:ext uri="{FF2B5EF4-FFF2-40B4-BE49-F238E27FC236}">
                <a16:creationId xmlns:a16="http://schemas.microsoft.com/office/drawing/2014/main" id="{C4A9D57C-08F1-40B1-99E0-33537B679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6087" y="3571117"/>
            <a:ext cx="1111250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4" tIns="45717" rIns="91434" bIns="45717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ja-JP" sz="1800" b="1" u="sng">
                <a:ea typeface="Meiryo" panose="020B0604030504040204" pitchFamily="34" charset="-128"/>
              </a:rPr>
              <a:t>Judge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US" altLang="ja-JP" sz="900" b="1" u="sng">
              <a:ea typeface="Meiryo" panose="020B0604030504040204" pitchFamily="34" charset="-128"/>
            </a:endParaRPr>
          </a:p>
        </p:txBody>
      </p:sp>
      <p:sp>
        <p:nvSpPr>
          <p:cNvPr id="27" name="Rectangle 76">
            <a:extLst>
              <a:ext uri="{FF2B5EF4-FFF2-40B4-BE49-F238E27FC236}">
                <a16:creationId xmlns:a16="http://schemas.microsoft.com/office/drawing/2014/main" id="{FD392F8A-1C8F-4AF2-B0ED-CF7947CDB5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7" y="3553655"/>
            <a:ext cx="1446212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4" tIns="45717" rIns="91434" bIns="45717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ja-JP" sz="1800" b="1" u="sng" dirty="0">
                <a:ea typeface="Meiryo" panose="020B0604030504040204" pitchFamily="34" charset="-128"/>
              </a:rPr>
              <a:t>Target</a:t>
            </a:r>
            <a:endParaRPr lang="en-US" altLang="ja-JP" sz="2000" b="1" u="sng" dirty="0">
              <a:ea typeface="Meiryo" panose="020B0604030504040204" pitchFamily="34" charset="-128"/>
            </a:endParaRPr>
          </a:p>
        </p:txBody>
      </p:sp>
      <p:sp>
        <p:nvSpPr>
          <p:cNvPr id="28" name="Rectangle 76">
            <a:extLst>
              <a:ext uri="{FF2B5EF4-FFF2-40B4-BE49-F238E27FC236}">
                <a16:creationId xmlns:a16="http://schemas.microsoft.com/office/drawing/2014/main" id="{39E17342-9DC3-4901-98A4-775D1131E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1424" y="3569530"/>
            <a:ext cx="11953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4" tIns="45717" rIns="91434" bIns="45717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ja-JP" sz="1800" b="1" u="sng">
                <a:ea typeface="Meiryo" panose="020B0604030504040204" pitchFamily="34" charset="-128"/>
              </a:rPr>
              <a:t>Result</a:t>
            </a:r>
            <a:endParaRPr lang="en-US" altLang="ja-JP" sz="2000" b="1" u="sng">
              <a:ea typeface="Meiryo" panose="020B0604030504040204" pitchFamily="34" charset="-128"/>
            </a:endParaRPr>
          </a:p>
        </p:txBody>
      </p:sp>
      <p:sp>
        <p:nvSpPr>
          <p:cNvPr id="29" name="TextBox 74">
            <a:extLst>
              <a:ext uri="{FF2B5EF4-FFF2-40B4-BE49-F238E27FC236}">
                <a16:creationId xmlns:a16="http://schemas.microsoft.com/office/drawing/2014/main" id="{2A339902-BAE3-45C1-AB6D-4B0A61F4B4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7157" y="3824671"/>
            <a:ext cx="9874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rgbClr val="0000FF"/>
                </a:solidFill>
                <a:sym typeface="Wingdings" panose="05000000000000000000" pitchFamily="2" charset="2"/>
              </a:rPr>
              <a:t></a:t>
            </a:r>
            <a:endParaRPr lang="en-US" altLang="en-US" sz="4000" dirty="0">
              <a:solidFill>
                <a:srgbClr val="0000FF"/>
              </a:solidFill>
            </a:endParaRPr>
          </a:p>
        </p:txBody>
      </p:sp>
      <p:sp>
        <p:nvSpPr>
          <p:cNvPr id="30" name="Rectangle 76">
            <a:extLst>
              <a:ext uri="{FF2B5EF4-FFF2-40B4-BE49-F238E27FC236}">
                <a16:creationId xmlns:a16="http://schemas.microsoft.com/office/drawing/2014/main" id="{22BAD8C4-A09B-4938-A004-1DDA55D3A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4072" y="4704150"/>
            <a:ext cx="111125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4" tIns="45717" rIns="91434" bIns="45717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ja-JP" sz="1800" b="1" u="sng">
                <a:ea typeface="Meiryo" panose="020B0604030504040204" pitchFamily="34" charset="-128"/>
              </a:rPr>
              <a:t>Judge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US" altLang="ja-JP" sz="900" b="1" u="sng">
              <a:ea typeface="Meiryo" panose="020B0604030504040204" pitchFamily="34" charset="-128"/>
            </a:endParaRPr>
          </a:p>
        </p:txBody>
      </p:sp>
      <p:sp>
        <p:nvSpPr>
          <p:cNvPr id="31" name="Rectangle 76">
            <a:extLst>
              <a:ext uri="{FF2B5EF4-FFF2-40B4-BE49-F238E27FC236}">
                <a16:creationId xmlns:a16="http://schemas.microsoft.com/office/drawing/2014/main" id="{C0B572BD-AB9F-43D8-B522-D1CF0F253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8060" y="4734312"/>
            <a:ext cx="1444625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4" tIns="45717" rIns="91434" bIns="45717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ja-JP" sz="1800" b="1" u="sng">
                <a:ea typeface="Meiryo" panose="020B0604030504040204" pitchFamily="34" charset="-128"/>
              </a:rPr>
              <a:t>Target</a:t>
            </a:r>
            <a:endParaRPr lang="en-US" altLang="ja-JP" sz="2000" b="1" u="sng">
              <a:ea typeface="Meiryo" panose="020B0604030504040204" pitchFamily="34" charset="-128"/>
            </a:endParaRPr>
          </a:p>
        </p:txBody>
      </p:sp>
      <p:sp>
        <p:nvSpPr>
          <p:cNvPr id="32" name="Rectangle 76">
            <a:extLst>
              <a:ext uri="{FF2B5EF4-FFF2-40B4-BE49-F238E27FC236}">
                <a16:creationId xmlns:a16="http://schemas.microsoft.com/office/drawing/2014/main" id="{0A05B17B-A48E-4CC5-A2F4-D2581EB51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2875" y="5163050"/>
            <a:ext cx="18288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4" tIns="45717" rIns="91434" bIns="45717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dirty="0">
                <a:ea typeface="HGP創英角ｺﾞｼｯｸUB" panose="020B0A00000000000000" pitchFamily="34" charset="-128"/>
              </a:rPr>
              <a:t>DONE</a:t>
            </a:r>
          </a:p>
        </p:txBody>
      </p:sp>
      <p:sp>
        <p:nvSpPr>
          <p:cNvPr id="33" name="Rectangle 76">
            <a:extLst>
              <a:ext uri="{FF2B5EF4-FFF2-40B4-BE49-F238E27FC236}">
                <a16:creationId xmlns:a16="http://schemas.microsoft.com/office/drawing/2014/main" id="{4B224F58-0219-409F-88DF-F7F926C95B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2910" y="4704150"/>
            <a:ext cx="11969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4" tIns="45717" rIns="91434" bIns="45717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ja-JP" sz="1800" b="1" u="sng">
                <a:ea typeface="Meiryo" panose="020B0604030504040204" pitchFamily="34" charset="-128"/>
              </a:rPr>
              <a:t>Result</a:t>
            </a:r>
            <a:endParaRPr lang="en-US" altLang="ja-JP" sz="2000" b="1" u="sng">
              <a:ea typeface="Meiryo" panose="020B0604030504040204" pitchFamily="34" charset="-128"/>
            </a:endParaRPr>
          </a:p>
        </p:txBody>
      </p:sp>
      <p:sp>
        <p:nvSpPr>
          <p:cNvPr id="34" name="Rectangle 76">
            <a:extLst>
              <a:ext uri="{FF2B5EF4-FFF2-40B4-BE49-F238E27FC236}">
                <a16:creationId xmlns:a16="http://schemas.microsoft.com/office/drawing/2014/main" id="{F7B60971-1405-4355-91D2-32A387384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955" y="5155452"/>
            <a:ext cx="1828800" cy="31704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4" tIns="45717" rIns="91434" bIns="45717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dirty="0">
                <a:ea typeface="HGP創英角ｺﾞｼｯｸUB" panose="020B0A00000000000000" pitchFamily="34" charset="-128"/>
              </a:rPr>
              <a:t>Progress: 70%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dirty="0">
                <a:ea typeface="HGP創英角ｺﾞｼｯｸUB" panose="020B0A00000000000000" pitchFamily="34" charset="-128"/>
              </a:rPr>
              <a:t>(DONE in FY24)</a:t>
            </a:r>
          </a:p>
        </p:txBody>
      </p:sp>
      <p:sp>
        <p:nvSpPr>
          <p:cNvPr id="37" name="Rectangle 76">
            <a:extLst>
              <a:ext uri="{FF2B5EF4-FFF2-40B4-BE49-F238E27FC236}">
                <a16:creationId xmlns:a16="http://schemas.microsoft.com/office/drawing/2014/main" id="{6C668A5F-E1DB-4729-9282-E256309D2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8089" y="1117038"/>
            <a:ext cx="1174751" cy="351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4" tIns="45717" rIns="91434" bIns="45717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ea typeface="HGP創英角ｺﾞｼｯｸUB" panose="020B0A00000000000000" pitchFamily="34" charset="-128"/>
              </a:rPr>
              <a:t>Ratio: 70%</a:t>
            </a:r>
          </a:p>
        </p:txBody>
      </p:sp>
      <p:sp>
        <p:nvSpPr>
          <p:cNvPr id="40" name="Rectangle 76">
            <a:extLst>
              <a:ext uri="{FF2B5EF4-FFF2-40B4-BE49-F238E27FC236}">
                <a16:creationId xmlns:a16="http://schemas.microsoft.com/office/drawing/2014/main" id="{7E47BB55-24C1-4D67-919B-3E92D031B0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3992" y="1091367"/>
            <a:ext cx="1828800" cy="323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4" tIns="45717" rIns="91434" bIns="45717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dirty="0">
                <a:ea typeface="HGP創英角ｺﾞｼｯｸUB" panose="020B0A00000000000000" pitchFamily="34" charset="-128"/>
              </a:rPr>
              <a:t>&gt;70% (From Oct)</a:t>
            </a:r>
          </a:p>
        </p:txBody>
      </p:sp>
      <p:sp>
        <p:nvSpPr>
          <p:cNvPr id="41" name="角丸四角形 46">
            <a:extLst>
              <a:ext uri="{FF2B5EF4-FFF2-40B4-BE49-F238E27FC236}">
                <a16:creationId xmlns:a16="http://schemas.microsoft.com/office/drawing/2014/main" id="{985A0EE8-AB21-4A16-8A6C-FA05B1B2C034}"/>
              </a:ext>
            </a:extLst>
          </p:cNvPr>
          <p:cNvSpPr/>
          <p:nvPr/>
        </p:nvSpPr>
        <p:spPr bwMode="auto">
          <a:xfrm>
            <a:off x="64465" y="6362238"/>
            <a:ext cx="9012860" cy="379572"/>
          </a:xfrm>
          <a:prstGeom prst="roundRect">
            <a:avLst>
              <a:gd name="adj" fmla="val 0"/>
            </a:avLst>
          </a:prstGeom>
          <a:solidFill>
            <a:srgbClr val="0000FF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defTabSz="928688" eaLnBrk="1" hangingPunct="1">
              <a:defRPr/>
            </a:pPr>
            <a:r>
              <a:rPr lang="ja-JP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GP創英角ｺﾞｼｯｸUB" pitchFamily="50" charset="-128"/>
              </a:rPr>
              <a:t> </a:t>
            </a:r>
            <a:r>
              <a:rPr lang="en-US" altLang="ja-JP" sz="2000" b="1" dirty="0">
                <a:solidFill>
                  <a:schemeClr val="bg1"/>
                </a:solidFill>
                <a:latin typeface="Arial" panose="020B0604020202020204" pitchFamily="34" charset="0"/>
                <a:ea typeface="HGP創英角ｺﾞｼｯｸUB" pitchFamily="50" charset="-128"/>
              </a:rPr>
              <a:t>PSNV </a:t>
            </a:r>
            <a:r>
              <a:rPr lang="en-GB" altLang="ja-JP" sz="2000" b="1" dirty="0">
                <a:solidFill>
                  <a:schemeClr val="bg1"/>
                </a:solidFill>
                <a:latin typeface="Arial" panose="020B0604020202020204" pitchFamily="34" charset="0"/>
                <a:ea typeface="HGP創英角ｺﾞｼｯｸUB" pitchFamily="50" charset="-128"/>
              </a:rPr>
              <a:t>MONOZUKURI SYSTEM is strengthened</a:t>
            </a:r>
            <a:endParaRPr lang="ja-JP" altLang="en-US" sz="1600" b="1" kern="0" dirty="0">
              <a:solidFill>
                <a:schemeClr val="bg1"/>
              </a:solidFill>
              <a:latin typeface="Arial" panose="020B0604020202020204" pitchFamily="34" charset="0"/>
              <a:ea typeface="HGP創英角ｺﾞｼｯｸUB" pitchFamily="50" charset="-128"/>
            </a:endParaRPr>
          </a:p>
        </p:txBody>
      </p:sp>
      <p:sp>
        <p:nvSpPr>
          <p:cNvPr id="49" name="Rectangle 76">
            <a:extLst>
              <a:ext uri="{FF2B5EF4-FFF2-40B4-BE49-F238E27FC236}">
                <a16:creationId xmlns:a16="http://schemas.microsoft.com/office/drawing/2014/main" id="{2E030A39-8011-48F4-86A3-1DDF3CFCF1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813" y="1723794"/>
            <a:ext cx="3522136" cy="323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4" tIns="45717" rIns="91434" bIns="45717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ts val="2200"/>
              </a:lnSpc>
            </a:pPr>
            <a:r>
              <a:rPr lang="ja-JP" altLang="en-US" sz="1600" dirty="0">
                <a:ea typeface="MS PGothic" panose="020B0600070205080204" pitchFamily="34" charset="-128"/>
              </a:rPr>
              <a:t> </a:t>
            </a:r>
            <a:r>
              <a:rPr lang="en-US" altLang="ja-JP" sz="1600" dirty="0">
                <a:ea typeface="MS PGothic" panose="020B0600070205080204" pitchFamily="34" charset="-128"/>
              </a:rPr>
              <a:t>Skill up MQA / IPQC members</a:t>
            </a:r>
          </a:p>
        </p:txBody>
      </p:sp>
      <p:sp>
        <p:nvSpPr>
          <p:cNvPr id="50" name="Rectangle 76">
            <a:extLst>
              <a:ext uri="{FF2B5EF4-FFF2-40B4-BE49-F238E27FC236}">
                <a16:creationId xmlns:a16="http://schemas.microsoft.com/office/drawing/2014/main" id="{BB05F283-FE8C-43E3-BBBB-E371C44564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5274" y="1723794"/>
            <a:ext cx="1274233" cy="351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4" tIns="45717" rIns="91434" bIns="45717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ea typeface="HGP創英角ｺﾞｼｯｸUB" panose="020B0A00000000000000" pitchFamily="34" charset="-128"/>
              </a:rPr>
              <a:t>Skill point: 4</a:t>
            </a:r>
          </a:p>
        </p:txBody>
      </p:sp>
      <p:sp>
        <p:nvSpPr>
          <p:cNvPr id="51" name="Rectangle 76">
            <a:extLst>
              <a:ext uri="{FF2B5EF4-FFF2-40B4-BE49-F238E27FC236}">
                <a16:creationId xmlns:a16="http://schemas.microsoft.com/office/drawing/2014/main" id="{7A3B9D46-6054-47F2-9828-DC73F6421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4118" y="1701206"/>
            <a:ext cx="1543050" cy="351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4" tIns="45717" rIns="91434" bIns="45717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ea typeface="HGP創英角ｺﾞｼｯｸUB" panose="020B0A00000000000000" pitchFamily="34" charset="-128"/>
              </a:rPr>
              <a:t>Skill point: 4.3</a:t>
            </a:r>
          </a:p>
        </p:txBody>
      </p:sp>
      <p:sp>
        <p:nvSpPr>
          <p:cNvPr id="52" name="TextBox 65">
            <a:extLst>
              <a:ext uri="{FF2B5EF4-FFF2-40B4-BE49-F238E27FC236}">
                <a16:creationId xmlns:a16="http://schemas.microsoft.com/office/drawing/2014/main" id="{A7A68C7A-C556-432B-B96D-0CE721552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6478" y="1481473"/>
            <a:ext cx="9874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rgbClr val="0000FF"/>
                </a:solidFill>
                <a:sym typeface="Wingdings" panose="05000000000000000000" pitchFamily="2" charset="2"/>
              </a:rPr>
              <a:t></a:t>
            </a:r>
            <a:endParaRPr lang="en-US" altLang="en-US" sz="4000" dirty="0">
              <a:solidFill>
                <a:srgbClr val="0000FF"/>
              </a:solidFill>
            </a:endParaRPr>
          </a:p>
        </p:txBody>
      </p:sp>
      <p:sp>
        <p:nvSpPr>
          <p:cNvPr id="53" name="Rectangle 76">
            <a:extLst>
              <a:ext uri="{FF2B5EF4-FFF2-40B4-BE49-F238E27FC236}">
                <a16:creationId xmlns:a16="http://schemas.microsoft.com/office/drawing/2014/main" id="{51145289-61B2-43FE-9A89-907B1B2358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813" y="2327205"/>
            <a:ext cx="3522136" cy="323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4" tIns="45717" rIns="91434" bIns="45717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ts val="2200"/>
              </a:lnSpc>
            </a:pPr>
            <a:r>
              <a:rPr lang="ja-JP" altLang="en-US" sz="1600" dirty="0">
                <a:ea typeface="MS PGothic" panose="020B0600070205080204" pitchFamily="34" charset="-128"/>
              </a:rPr>
              <a:t> </a:t>
            </a:r>
            <a:r>
              <a:rPr lang="en-US" altLang="ja-JP" sz="1600" dirty="0">
                <a:ea typeface="MS PGothic" panose="020B0600070205080204" pitchFamily="34" charset="-128"/>
              </a:rPr>
              <a:t>Increase quality mind of operators</a:t>
            </a:r>
          </a:p>
        </p:txBody>
      </p:sp>
      <p:sp>
        <p:nvSpPr>
          <p:cNvPr id="55" name="Rectangle 76">
            <a:extLst>
              <a:ext uri="{FF2B5EF4-FFF2-40B4-BE49-F238E27FC236}">
                <a16:creationId xmlns:a16="http://schemas.microsoft.com/office/drawing/2014/main" id="{01D2321B-6DF1-48E4-980E-CAA36DEC1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346" y="2320141"/>
            <a:ext cx="2399658" cy="998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7" rIns="91434" bIns="45717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ts val="2200"/>
              </a:lnSpc>
            </a:pPr>
            <a:r>
              <a:rPr lang="en-US" altLang="ja-JP" sz="1600" dirty="0">
                <a:ea typeface="MS PGothic" panose="020B0600070205080204" pitchFamily="34" charset="-128"/>
              </a:rPr>
              <a:t> Training 1time/month</a:t>
            </a:r>
          </a:p>
          <a:p>
            <a:pPr>
              <a:lnSpc>
                <a:spcPts val="2200"/>
              </a:lnSpc>
            </a:pPr>
            <a:r>
              <a:rPr lang="en-US" altLang="ja-JP" sz="1600" dirty="0">
                <a:ea typeface="MS PGothic" panose="020B0600070205080204" pitchFamily="34" charset="-128"/>
              </a:rPr>
              <a:t> DONE 4/6 process</a:t>
            </a:r>
          </a:p>
          <a:p>
            <a:pPr>
              <a:lnSpc>
                <a:spcPts val="2200"/>
              </a:lnSpc>
              <a:buNone/>
            </a:pPr>
            <a:r>
              <a:rPr lang="en-US" altLang="ja-JP" sz="1600" dirty="0">
                <a:ea typeface="MS PGothic" panose="020B0600070205080204" pitchFamily="34" charset="-128"/>
              </a:rPr>
              <a:t>(Jun.2024 DONE all)</a:t>
            </a:r>
          </a:p>
        </p:txBody>
      </p:sp>
      <p:sp>
        <p:nvSpPr>
          <p:cNvPr id="56" name="TextBox 65">
            <a:extLst>
              <a:ext uri="{FF2B5EF4-FFF2-40B4-BE49-F238E27FC236}">
                <a16:creationId xmlns:a16="http://schemas.microsoft.com/office/drawing/2014/main" id="{C02B1A33-5716-459A-B5F6-82D7678BCB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6575" y="2482202"/>
            <a:ext cx="9874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rgbClr val="0000FF"/>
                </a:solidFill>
                <a:sym typeface="Wingdings" panose="05000000000000000000" pitchFamily="2" charset="2"/>
              </a:rPr>
              <a:t></a:t>
            </a:r>
            <a:endParaRPr lang="en-US" altLang="en-US" sz="4000" dirty="0">
              <a:solidFill>
                <a:srgbClr val="0000FF"/>
              </a:solidFill>
            </a:endParaRPr>
          </a:p>
        </p:txBody>
      </p:sp>
      <p:sp>
        <p:nvSpPr>
          <p:cNvPr id="57" name="Rectangle 76">
            <a:extLst>
              <a:ext uri="{FF2B5EF4-FFF2-40B4-BE49-F238E27FC236}">
                <a16:creationId xmlns:a16="http://schemas.microsoft.com/office/drawing/2014/main" id="{83F8828C-086D-477B-85E4-9B6729F396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7074" y="2335143"/>
            <a:ext cx="2874838" cy="323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7" rIns="91434" bIns="45717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ts val="2200"/>
              </a:lnSpc>
            </a:pPr>
            <a:r>
              <a:rPr lang="ja-JP" altLang="en-US" sz="1600" dirty="0">
                <a:ea typeface="MS PGothic" panose="020B0600070205080204" pitchFamily="34" charset="-128"/>
              </a:rPr>
              <a:t> </a:t>
            </a:r>
            <a:r>
              <a:rPr lang="en-US" altLang="ja-JP" sz="1600" dirty="0">
                <a:ea typeface="MS PGothic" panose="020B0600070205080204" pitchFamily="34" charset="-128"/>
              </a:rPr>
              <a:t>4M training 1time/month</a:t>
            </a:r>
          </a:p>
          <a:p>
            <a:pPr>
              <a:lnSpc>
                <a:spcPts val="2200"/>
              </a:lnSpc>
            </a:pPr>
            <a:r>
              <a:rPr lang="en-US" altLang="ja-JP" sz="1600" dirty="0">
                <a:ea typeface="MS PGothic" panose="020B0600070205080204" pitchFamily="34" charset="-128"/>
              </a:rPr>
              <a:t> DONE 40% video project   </a:t>
            </a:r>
          </a:p>
          <a:p>
            <a:pPr>
              <a:lnSpc>
                <a:spcPts val="2200"/>
              </a:lnSpc>
              <a:buNone/>
            </a:pPr>
            <a:r>
              <a:rPr lang="en-US" altLang="ja-JP" sz="1600" dirty="0">
                <a:ea typeface="MS PGothic" panose="020B0600070205080204" pitchFamily="34" charset="-128"/>
              </a:rPr>
              <a:t>   (2/6 process / SCV3C)</a:t>
            </a:r>
          </a:p>
          <a:p>
            <a:pPr>
              <a:lnSpc>
                <a:spcPts val="2200"/>
              </a:lnSpc>
            </a:pPr>
            <a:endParaRPr lang="en-US" altLang="ja-JP" sz="1600" dirty="0">
              <a:ea typeface="MS PGothic" panose="020B0600070205080204" pitchFamily="34" charset="-128"/>
            </a:endParaRPr>
          </a:p>
        </p:txBody>
      </p:sp>
      <p:sp>
        <p:nvSpPr>
          <p:cNvPr id="58" name="テキスト ボックス 47">
            <a:extLst>
              <a:ext uri="{FF2B5EF4-FFF2-40B4-BE49-F238E27FC236}">
                <a16:creationId xmlns:a16="http://schemas.microsoft.com/office/drawing/2014/main" id="{AB1F39EE-F3A3-4A68-8870-24162BD4AFEA}"/>
              </a:ext>
            </a:extLst>
          </p:cNvPr>
          <p:cNvSpPr txBox="1"/>
          <p:nvPr/>
        </p:nvSpPr>
        <p:spPr>
          <a:xfrm>
            <a:off x="1163638" y="3609218"/>
            <a:ext cx="2428875" cy="3079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defPPr>
              <a:defRPr lang="ja-JP"/>
            </a:defPPr>
            <a:lvl1pPr algn="ctr">
              <a:defRPr sz="2400" b="1">
                <a:ln w="12700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glow rad="279400">
                    <a:schemeClr val="bg1"/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>
              <a:defRPr/>
            </a:pPr>
            <a:r>
              <a:rPr lang="en-US" altLang="ja-JP" sz="2000" dirty="0">
                <a:solidFill>
                  <a:schemeClr val="tx1"/>
                </a:solidFill>
                <a:latin typeface="Arial" panose="020B0604020202020204" pitchFamily="34" charset="0"/>
              </a:rPr>
              <a:t>New Category</a:t>
            </a:r>
          </a:p>
        </p:txBody>
      </p:sp>
      <p:sp>
        <p:nvSpPr>
          <p:cNvPr id="18" name="角丸四角形 2">
            <a:extLst>
              <a:ext uri="{FF2B5EF4-FFF2-40B4-BE49-F238E27FC236}">
                <a16:creationId xmlns:a16="http://schemas.microsoft.com/office/drawing/2014/main" id="{B70725F4-8A9C-4719-8AFB-265A5F155495}"/>
              </a:ext>
            </a:extLst>
          </p:cNvPr>
          <p:cNvSpPr/>
          <p:nvPr/>
        </p:nvSpPr>
        <p:spPr>
          <a:xfrm>
            <a:off x="115887" y="3485763"/>
            <a:ext cx="1022350" cy="53181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ja-JP" sz="1600" b="1" dirty="0"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</a:rPr>
              <a:t>Issue </a:t>
            </a:r>
            <a:r>
              <a:rPr lang="en-US" altLang="ja-JP" sz="1600" b="1" dirty="0"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  <a:sym typeface="Wingdings 2"/>
              </a:rPr>
              <a:t></a:t>
            </a:r>
            <a:endParaRPr kumimoji="1" lang="ja-JP" altLang="en-US" sz="1600" b="1" dirty="0">
              <a:latin typeface="Arial" panose="020B0604020202020204" pitchFamily="34" charset="0"/>
              <a:ea typeface="HGSSoeiKakugothicUB" panose="020B09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59" name="Rectangle 76">
            <a:extLst>
              <a:ext uri="{FF2B5EF4-FFF2-40B4-BE49-F238E27FC236}">
                <a16:creationId xmlns:a16="http://schemas.microsoft.com/office/drawing/2014/main" id="{6476D532-8283-4437-8EC6-E535F618B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16" y="4045780"/>
            <a:ext cx="3518694" cy="333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4" tIns="45717" rIns="91434" bIns="45717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ja-JP" sz="1600" dirty="0">
                <a:ea typeface="HGP創英角ｺﾞｼｯｸUB" panose="020B0A00000000000000" pitchFamily="34" charset="-128"/>
              </a:rPr>
              <a:t> Build horizontal C/M standard</a:t>
            </a:r>
            <a:endParaRPr lang="en-US" altLang="ja-JP" sz="1600" dirty="0">
              <a:ea typeface="MS PGothic" panose="020B0600070205080204" pitchFamily="34" charset="-128"/>
            </a:endParaRPr>
          </a:p>
        </p:txBody>
      </p:sp>
      <p:sp>
        <p:nvSpPr>
          <p:cNvPr id="61" name="Rectangle 76">
            <a:extLst>
              <a:ext uri="{FF2B5EF4-FFF2-40B4-BE49-F238E27FC236}">
                <a16:creationId xmlns:a16="http://schemas.microsoft.com/office/drawing/2014/main" id="{BEFF5172-E477-4275-A7B5-88CA245E33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5728" y="4045780"/>
            <a:ext cx="1828800" cy="349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4" tIns="45717" rIns="91434" bIns="45717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dirty="0">
                <a:ea typeface="HGP創英角ｺﾞｼｯｸUB" panose="020B0A00000000000000" pitchFamily="34" charset="-128"/>
              </a:rPr>
              <a:t>DONE (Oct)</a:t>
            </a:r>
          </a:p>
        </p:txBody>
      </p:sp>
      <p:sp>
        <p:nvSpPr>
          <p:cNvPr id="62" name="Rectangle 76">
            <a:extLst>
              <a:ext uri="{FF2B5EF4-FFF2-40B4-BE49-F238E27FC236}">
                <a16:creationId xmlns:a16="http://schemas.microsoft.com/office/drawing/2014/main" id="{5B9F1F16-FA69-4E1C-B060-C3DA2FB37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3129" y="4058621"/>
            <a:ext cx="1828800" cy="317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4" tIns="45717" rIns="91434" bIns="45717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dirty="0">
                <a:ea typeface="HGP創英角ｺﾞｼｯｸUB" panose="020B0A00000000000000" pitchFamily="34" charset="-128"/>
              </a:rPr>
              <a:t>DONE</a:t>
            </a:r>
          </a:p>
        </p:txBody>
      </p:sp>
      <p:sp>
        <p:nvSpPr>
          <p:cNvPr id="63" name="Rectangle 76">
            <a:extLst>
              <a:ext uri="{FF2B5EF4-FFF2-40B4-BE49-F238E27FC236}">
                <a16:creationId xmlns:a16="http://schemas.microsoft.com/office/drawing/2014/main" id="{8816A693-75A3-42D7-A942-D8D8410AE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5674" y="5771699"/>
            <a:ext cx="1828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4" tIns="45717" rIns="91434" bIns="45717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dirty="0">
                <a:ea typeface="HGP創英角ｺﾞｼｯｸUB" panose="020B0A00000000000000" pitchFamily="34" charset="-128"/>
              </a:rPr>
              <a:t>5,000H</a:t>
            </a:r>
          </a:p>
        </p:txBody>
      </p:sp>
      <p:sp>
        <p:nvSpPr>
          <p:cNvPr id="64" name="TextBox 74">
            <a:extLst>
              <a:ext uri="{FF2B5EF4-FFF2-40B4-BE49-F238E27FC236}">
                <a16:creationId xmlns:a16="http://schemas.microsoft.com/office/drawing/2014/main" id="{3C7ACE8C-1393-4C65-B5A5-340D3483F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1842" y="5568768"/>
            <a:ext cx="9874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rgbClr val="0000FF"/>
                </a:solidFill>
                <a:sym typeface="Wingdings" panose="05000000000000000000" pitchFamily="2" charset="2"/>
              </a:rPr>
              <a:t></a:t>
            </a:r>
            <a:endParaRPr lang="en-US" altLang="en-US" sz="4000" dirty="0">
              <a:solidFill>
                <a:srgbClr val="0000FF"/>
              </a:solidFill>
            </a:endParaRPr>
          </a:p>
        </p:txBody>
      </p:sp>
      <p:sp>
        <p:nvSpPr>
          <p:cNvPr id="54" name="TextBox 65">
            <a:extLst>
              <a:ext uri="{FF2B5EF4-FFF2-40B4-BE49-F238E27FC236}">
                <a16:creationId xmlns:a16="http://schemas.microsoft.com/office/drawing/2014/main" id="{23EB673F-0019-4FAB-936F-E23C7A7C981E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8547833" y="2651548"/>
            <a:ext cx="2455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00FF"/>
                </a:solidFill>
                <a:sym typeface="Wingdings" panose="05000000000000000000" pitchFamily="2" charset="2"/>
              </a:rPr>
              <a:t></a:t>
            </a:r>
            <a:endParaRPr lang="en-US" altLang="en-US" sz="1800" dirty="0">
              <a:solidFill>
                <a:srgbClr val="0000FF"/>
              </a:solidFill>
            </a:endParaRPr>
          </a:p>
        </p:txBody>
      </p:sp>
      <p:sp>
        <p:nvSpPr>
          <p:cNvPr id="65" name="TextBox 65">
            <a:extLst>
              <a:ext uri="{FF2B5EF4-FFF2-40B4-BE49-F238E27FC236}">
                <a16:creationId xmlns:a16="http://schemas.microsoft.com/office/drawing/2014/main" id="{A3BFB767-E239-4A80-A1D9-94151F9A0C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6575" y="5013716"/>
            <a:ext cx="9874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rgbClr val="0000FF"/>
                </a:solidFill>
                <a:sym typeface="Wingdings" panose="05000000000000000000" pitchFamily="2" charset="2"/>
              </a:rPr>
              <a:t></a:t>
            </a:r>
            <a:endParaRPr lang="en-US" altLang="en-US" sz="4000" dirty="0">
              <a:solidFill>
                <a:srgbClr val="0000FF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210109B-04CD-4B97-8372-2745C0C183F1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8547833" y="5183062"/>
            <a:ext cx="2455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00FF"/>
                </a:solidFill>
                <a:sym typeface="Wingdings" panose="05000000000000000000" pitchFamily="2" charset="2"/>
              </a:rPr>
              <a:t></a:t>
            </a:r>
            <a:endParaRPr lang="en-US" altLang="en-US" sz="1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816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"/>
          <p:cNvSpPr>
            <a:spLocks noChangeArrowheads="1"/>
          </p:cNvSpPr>
          <p:nvPr/>
        </p:nvSpPr>
        <p:spPr bwMode="auto">
          <a:xfrm>
            <a:off x="-1588" y="-26988"/>
            <a:ext cx="9144001" cy="479515"/>
          </a:xfrm>
          <a:prstGeom prst="rect">
            <a:avLst/>
          </a:prstGeom>
          <a:solidFill>
            <a:srgbClr val="000099"/>
          </a:solidFill>
          <a:ln w="9525" algn="ctr">
            <a:solidFill>
              <a:srgbClr val="0033CC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algn="ctr" eaLnBrk="1" hangingPunct="1">
              <a:buNone/>
            </a:pPr>
            <a:r>
              <a:rPr lang="en-US" altLang="ja-JP" sz="2400" b="1" dirty="0">
                <a:solidFill>
                  <a:schemeClr val="bg1"/>
                </a:solidFill>
                <a:ea typeface="HGP創英角ｺﾞｼｯｸUB" panose="020B0900000000000000" pitchFamily="50" charset="-128"/>
                <a:cs typeface="Arial" panose="020B0604020202020204" pitchFamily="34" charset="0"/>
              </a:rPr>
              <a:t>Future Activities</a:t>
            </a:r>
          </a:p>
        </p:txBody>
      </p:sp>
      <p:sp>
        <p:nvSpPr>
          <p:cNvPr id="187" name="正方形/長方形 40"/>
          <p:cNvSpPr/>
          <p:nvPr/>
        </p:nvSpPr>
        <p:spPr>
          <a:xfrm>
            <a:off x="8212821" y="65388"/>
            <a:ext cx="789469" cy="28804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1500" b="1" dirty="0">
                <a:solidFill>
                  <a:schemeClr val="bg1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12/12</a:t>
            </a:r>
            <a:endParaRPr lang="ja-JP" altLang="en-US" sz="1500" b="1" dirty="0">
              <a:solidFill>
                <a:schemeClr val="bg1"/>
              </a:solidFill>
              <a:latin typeface="Arial" panose="020B0604020202020204" pitchFamily="34" charset="0"/>
              <a:ea typeface="HGP創英角ｺﾞｼｯｸUB" panose="020B0900000000000000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048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"/>
          <p:cNvSpPr>
            <a:spLocks noChangeArrowheads="1"/>
          </p:cNvSpPr>
          <p:nvPr/>
        </p:nvSpPr>
        <p:spPr bwMode="auto">
          <a:xfrm>
            <a:off x="-1588" y="-26988"/>
            <a:ext cx="9144001" cy="479515"/>
          </a:xfrm>
          <a:prstGeom prst="rect">
            <a:avLst/>
          </a:prstGeom>
          <a:solidFill>
            <a:srgbClr val="000099"/>
          </a:solidFill>
          <a:ln w="9525" algn="ctr">
            <a:solidFill>
              <a:srgbClr val="0033CC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algn="ctr" eaLnBrk="1" hangingPunct="1">
              <a:buNone/>
            </a:pPr>
            <a:r>
              <a:rPr lang="en-US" altLang="ja-JP" sz="2400" b="1" dirty="0">
                <a:solidFill>
                  <a:schemeClr val="bg1"/>
                </a:solidFill>
                <a:ea typeface="HGP創英角ｺﾞｼｯｸUB" panose="020B0900000000000000" pitchFamily="50" charset="-128"/>
                <a:cs typeface="Arial" panose="020B0604020202020204" pitchFamily="34" charset="0"/>
              </a:rPr>
              <a:t>Personal profile &amp; Achievement</a:t>
            </a:r>
          </a:p>
        </p:txBody>
      </p:sp>
      <p:sp>
        <p:nvSpPr>
          <p:cNvPr id="126" name="正方形/長方形 40">
            <a:extLst>
              <a:ext uri="{FF2B5EF4-FFF2-40B4-BE49-F238E27FC236}">
                <a16:creationId xmlns:a16="http://schemas.microsoft.com/office/drawing/2014/main" id="{1D86FE35-7139-47E8-A175-94BFB7822C3C}"/>
              </a:ext>
            </a:extLst>
          </p:cNvPr>
          <p:cNvSpPr/>
          <p:nvPr/>
        </p:nvSpPr>
        <p:spPr>
          <a:xfrm>
            <a:off x="8212821" y="65388"/>
            <a:ext cx="789469" cy="28804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1500" b="1" dirty="0">
                <a:solidFill>
                  <a:schemeClr val="bg1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3/11</a:t>
            </a:r>
            <a:endParaRPr lang="ja-JP" altLang="en-US" sz="1500" b="1" dirty="0">
              <a:solidFill>
                <a:schemeClr val="bg1"/>
              </a:solidFill>
              <a:latin typeface="Arial" panose="020B0604020202020204" pitchFamily="34" charset="0"/>
              <a:ea typeface="HGP創英角ｺﾞｼｯｸUB" panose="020B0900000000000000" pitchFamily="50" charset="-128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C9CAEBB-32E7-43FA-A66C-2093F2A93C71}"/>
              </a:ext>
            </a:extLst>
          </p:cNvPr>
          <p:cNvGrpSpPr/>
          <p:nvPr/>
        </p:nvGrpSpPr>
        <p:grpSpPr>
          <a:xfrm>
            <a:off x="89647" y="544903"/>
            <a:ext cx="8912644" cy="6247710"/>
            <a:chOff x="119562" y="452526"/>
            <a:chExt cx="8993293" cy="6458813"/>
          </a:xfrm>
        </p:grpSpPr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00795E42-3337-414F-9156-1F6F5D66095B}"/>
                </a:ext>
              </a:extLst>
            </p:cNvPr>
            <p:cNvSpPr/>
            <p:nvPr/>
          </p:nvSpPr>
          <p:spPr>
            <a:xfrm>
              <a:off x="210134" y="3477253"/>
              <a:ext cx="8902626" cy="2321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" name="object 3">
              <a:extLst>
                <a:ext uri="{FF2B5EF4-FFF2-40B4-BE49-F238E27FC236}">
                  <a16:creationId xmlns:a16="http://schemas.microsoft.com/office/drawing/2014/main" id="{E528B736-B834-4E5B-9C3D-59273792222C}"/>
                </a:ext>
              </a:extLst>
            </p:cNvPr>
            <p:cNvGrpSpPr/>
            <p:nvPr/>
          </p:nvGrpSpPr>
          <p:grpSpPr>
            <a:xfrm>
              <a:off x="360426" y="3032760"/>
              <a:ext cx="1447800" cy="1100455"/>
              <a:chOff x="743712" y="3032760"/>
              <a:chExt cx="1447800" cy="1100455"/>
            </a:xfrm>
          </p:grpSpPr>
          <p:pic>
            <p:nvPicPr>
              <p:cNvPr id="43" name="object 4">
                <a:extLst>
                  <a:ext uri="{FF2B5EF4-FFF2-40B4-BE49-F238E27FC236}">
                    <a16:creationId xmlns:a16="http://schemas.microsoft.com/office/drawing/2014/main" id="{73126CB1-FF92-42D4-B1C2-8F367CE55AFC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43712" y="3032760"/>
                <a:ext cx="1447800" cy="1100327"/>
              </a:xfrm>
              <a:prstGeom prst="rect">
                <a:avLst/>
              </a:prstGeom>
            </p:spPr>
          </p:pic>
          <p:pic>
            <p:nvPicPr>
              <p:cNvPr id="44" name="object 5">
                <a:extLst>
                  <a:ext uri="{FF2B5EF4-FFF2-40B4-BE49-F238E27FC236}">
                    <a16:creationId xmlns:a16="http://schemas.microsoft.com/office/drawing/2014/main" id="{0278F5B8-88DF-48F6-9781-BCCC21385E8A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74776" y="3163824"/>
                <a:ext cx="1185672" cy="838200"/>
              </a:xfrm>
              <a:prstGeom prst="rect">
                <a:avLst/>
              </a:prstGeom>
            </p:spPr>
          </p:pic>
        </p:grpSp>
        <p:sp>
          <p:nvSpPr>
            <p:cNvPr id="45" name="object 6">
              <a:extLst>
                <a:ext uri="{FF2B5EF4-FFF2-40B4-BE49-F238E27FC236}">
                  <a16:creationId xmlns:a16="http://schemas.microsoft.com/office/drawing/2014/main" id="{29D63E56-B632-4378-B2D9-CCADCA23DDDA}"/>
                </a:ext>
              </a:extLst>
            </p:cNvPr>
            <p:cNvSpPr txBox="1"/>
            <p:nvPr/>
          </p:nvSpPr>
          <p:spPr>
            <a:xfrm>
              <a:off x="778713" y="3431794"/>
              <a:ext cx="61087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5" dirty="0">
                  <a:latin typeface="MS Reference Sans Serif"/>
                  <a:cs typeface="MS Reference Sans Serif"/>
                </a:rPr>
                <a:t>2014</a:t>
              </a:r>
              <a:endParaRPr sz="1800" dirty="0">
                <a:latin typeface="MS Reference Sans Serif"/>
                <a:cs typeface="MS Reference Sans Serif"/>
              </a:endParaRPr>
            </a:p>
          </p:txBody>
        </p:sp>
        <p:grpSp>
          <p:nvGrpSpPr>
            <p:cNvPr id="46" name="object 7">
              <a:extLst>
                <a:ext uri="{FF2B5EF4-FFF2-40B4-BE49-F238E27FC236}">
                  <a16:creationId xmlns:a16="http://schemas.microsoft.com/office/drawing/2014/main" id="{2DCD2786-6198-476F-B897-199FAEF9CACF}"/>
                </a:ext>
              </a:extLst>
            </p:cNvPr>
            <p:cNvGrpSpPr/>
            <p:nvPr/>
          </p:nvGrpSpPr>
          <p:grpSpPr>
            <a:xfrm>
              <a:off x="2267313" y="3064109"/>
              <a:ext cx="1445260" cy="1100455"/>
              <a:chOff x="2398776" y="3032760"/>
              <a:chExt cx="1445260" cy="1100455"/>
            </a:xfrm>
          </p:grpSpPr>
          <p:pic>
            <p:nvPicPr>
              <p:cNvPr id="47" name="object 8">
                <a:extLst>
                  <a:ext uri="{FF2B5EF4-FFF2-40B4-BE49-F238E27FC236}">
                    <a16:creationId xmlns:a16="http://schemas.microsoft.com/office/drawing/2014/main" id="{84A3F8AA-07E2-4DF3-A0CD-7E3DEA0AE884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398776" y="3032760"/>
                <a:ext cx="1444752" cy="1100327"/>
              </a:xfrm>
              <a:prstGeom prst="rect">
                <a:avLst/>
              </a:prstGeom>
            </p:spPr>
          </p:pic>
          <p:pic>
            <p:nvPicPr>
              <p:cNvPr id="48" name="object 9">
                <a:extLst>
                  <a:ext uri="{FF2B5EF4-FFF2-40B4-BE49-F238E27FC236}">
                    <a16:creationId xmlns:a16="http://schemas.microsoft.com/office/drawing/2014/main" id="{C5275EDF-5D6C-4878-A18E-B06909133FD0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529840" y="3163824"/>
                <a:ext cx="1182624" cy="838200"/>
              </a:xfrm>
              <a:prstGeom prst="rect">
                <a:avLst/>
              </a:prstGeom>
            </p:spPr>
          </p:pic>
        </p:grpSp>
        <p:sp>
          <p:nvSpPr>
            <p:cNvPr id="49" name="object 10">
              <a:extLst>
                <a:ext uri="{FF2B5EF4-FFF2-40B4-BE49-F238E27FC236}">
                  <a16:creationId xmlns:a16="http://schemas.microsoft.com/office/drawing/2014/main" id="{F8F4C0C5-F72A-4891-89A6-52E411265C7A}"/>
                </a:ext>
              </a:extLst>
            </p:cNvPr>
            <p:cNvSpPr txBox="1"/>
            <p:nvPr/>
          </p:nvSpPr>
          <p:spPr>
            <a:xfrm>
              <a:off x="2684126" y="3463143"/>
              <a:ext cx="61087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5" dirty="0">
                  <a:latin typeface="MS Reference Sans Serif"/>
                  <a:cs typeface="MS Reference Sans Serif"/>
                </a:rPr>
                <a:t>2016</a:t>
              </a:r>
              <a:endParaRPr sz="1800">
                <a:latin typeface="MS Reference Sans Serif"/>
                <a:cs typeface="MS Reference Sans Serif"/>
              </a:endParaRPr>
            </a:p>
          </p:txBody>
        </p:sp>
        <p:grpSp>
          <p:nvGrpSpPr>
            <p:cNvPr id="51" name="object 11">
              <a:extLst>
                <a:ext uri="{FF2B5EF4-FFF2-40B4-BE49-F238E27FC236}">
                  <a16:creationId xmlns:a16="http://schemas.microsoft.com/office/drawing/2014/main" id="{690951A0-CBF2-424B-A76F-29BA1818E52C}"/>
                </a:ext>
              </a:extLst>
            </p:cNvPr>
            <p:cNvGrpSpPr/>
            <p:nvPr/>
          </p:nvGrpSpPr>
          <p:grpSpPr>
            <a:xfrm>
              <a:off x="4262722" y="3050903"/>
              <a:ext cx="1447800" cy="1100455"/>
              <a:chOff x="3992879" y="3032760"/>
              <a:chExt cx="1447800" cy="1100455"/>
            </a:xfrm>
          </p:grpSpPr>
          <p:pic>
            <p:nvPicPr>
              <p:cNvPr id="53" name="object 12">
                <a:extLst>
                  <a:ext uri="{FF2B5EF4-FFF2-40B4-BE49-F238E27FC236}">
                    <a16:creationId xmlns:a16="http://schemas.microsoft.com/office/drawing/2014/main" id="{E09DD8A5-9508-4BCD-93F0-C60889F7390C}"/>
                  </a:ext>
                </a:extLst>
              </p:cNvPr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992879" y="3032760"/>
                <a:ext cx="1447800" cy="1100327"/>
              </a:xfrm>
              <a:prstGeom prst="rect">
                <a:avLst/>
              </a:prstGeom>
            </p:spPr>
          </p:pic>
          <p:pic>
            <p:nvPicPr>
              <p:cNvPr id="56" name="object 13">
                <a:extLst>
                  <a:ext uri="{FF2B5EF4-FFF2-40B4-BE49-F238E27FC236}">
                    <a16:creationId xmlns:a16="http://schemas.microsoft.com/office/drawing/2014/main" id="{9CCC295D-DC01-4CC7-BB91-BE6D418AFF23}"/>
                  </a:ext>
                </a:extLst>
              </p:cNvPr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123943" y="3163824"/>
                <a:ext cx="1185671" cy="838200"/>
              </a:xfrm>
              <a:prstGeom prst="rect">
                <a:avLst/>
              </a:prstGeom>
            </p:spPr>
          </p:pic>
        </p:grpSp>
        <p:sp>
          <p:nvSpPr>
            <p:cNvPr id="57" name="object 14">
              <a:extLst>
                <a:ext uri="{FF2B5EF4-FFF2-40B4-BE49-F238E27FC236}">
                  <a16:creationId xmlns:a16="http://schemas.microsoft.com/office/drawing/2014/main" id="{E8D1AB98-A521-43C5-ADDA-A0D8EAD4F053}"/>
                </a:ext>
              </a:extLst>
            </p:cNvPr>
            <p:cNvSpPr txBox="1"/>
            <p:nvPr/>
          </p:nvSpPr>
          <p:spPr>
            <a:xfrm>
              <a:off x="4681314" y="3449937"/>
              <a:ext cx="61214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10" dirty="0">
                  <a:latin typeface="MS Reference Sans Serif"/>
                  <a:cs typeface="MS Reference Sans Serif"/>
                </a:rPr>
                <a:t>20</a:t>
              </a:r>
              <a:r>
                <a:rPr lang="en-US" sz="1800" spc="10" dirty="0">
                  <a:latin typeface="MS Reference Sans Serif"/>
                  <a:cs typeface="MS Reference Sans Serif"/>
                </a:rPr>
                <a:t>20</a:t>
              </a:r>
              <a:endParaRPr sz="1800" dirty="0">
                <a:latin typeface="MS Reference Sans Serif"/>
                <a:cs typeface="MS Reference Sans Serif"/>
              </a:endParaRPr>
            </a:p>
          </p:txBody>
        </p:sp>
        <p:grpSp>
          <p:nvGrpSpPr>
            <p:cNvPr id="61" name="object 15">
              <a:extLst>
                <a:ext uri="{FF2B5EF4-FFF2-40B4-BE49-F238E27FC236}">
                  <a16:creationId xmlns:a16="http://schemas.microsoft.com/office/drawing/2014/main" id="{251E42C4-1546-4B68-8408-FF9CC0AF664E}"/>
                </a:ext>
              </a:extLst>
            </p:cNvPr>
            <p:cNvGrpSpPr/>
            <p:nvPr/>
          </p:nvGrpSpPr>
          <p:grpSpPr>
            <a:xfrm>
              <a:off x="5991300" y="3050903"/>
              <a:ext cx="1445260" cy="1100455"/>
              <a:chOff x="5568696" y="3032760"/>
              <a:chExt cx="1445260" cy="1100455"/>
            </a:xfrm>
          </p:grpSpPr>
          <p:pic>
            <p:nvPicPr>
              <p:cNvPr id="71" name="object 16">
                <a:extLst>
                  <a:ext uri="{FF2B5EF4-FFF2-40B4-BE49-F238E27FC236}">
                    <a16:creationId xmlns:a16="http://schemas.microsoft.com/office/drawing/2014/main" id="{68A5276A-3178-4651-A31E-748031451CF1}"/>
                  </a:ext>
                </a:extLst>
              </p:cNvPr>
              <p:cNvPicPr/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568696" y="3032760"/>
                <a:ext cx="1444752" cy="1100327"/>
              </a:xfrm>
              <a:prstGeom prst="rect">
                <a:avLst/>
              </a:prstGeom>
            </p:spPr>
          </p:pic>
          <p:pic>
            <p:nvPicPr>
              <p:cNvPr id="72" name="object 17">
                <a:extLst>
                  <a:ext uri="{FF2B5EF4-FFF2-40B4-BE49-F238E27FC236}">
                    <a16:creationId xmlns:a16="http://schemas.microsoft.com/office/drawing/2014/main" id="{5EE41127-4370-4068-B9F1-0B2050AF051D}"/>
                  </a:ext>
                </a:extLst>
              </p:cNvPr>
              <p:cNvPicPr/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699760" y="3163824"/>
                <a:ext cx="1182623" cy="838200"/>
              </a:xfrm>
              <a:prstGeom prst="rect">
                <a:avLst/>
              </a:prstGeom>
            </p:spPr>
          </p:pic>
        </p:grpSp>
        <p:sp>
          <p:nvSpPr>
            <p:cNvPr id="73" name="object 18">
              <a:extLst>
                <a:ext uri="{FF2B5EF4-FFF2-40B4-BE49-F238E27FC236}">
                  <a16:creationId xmlns:a16="http://schemas.microsoft.com/office/drawing/2014/main" id="{967FC02E-E030-4FDE-893C-B60DD048642A}"/>
                </a:ext>
              </a:extLst>
            </p:cNvPr>
            <p:cNvSpPr txBox="1"/>
            <p:nvPr/>
          </p:nvSpPr>
          <p:spPr>
            <a:xfrm>
              <a:off x="6407860" y="3431794"/>
              <a:ext cx="61214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10" dirty="0">
                  <a:latin typeface="MS Reference Sans Serif"/>
                  <a:cs typeface="MS Reference Sans Serif"/>
                </a:rPr>
                <a:t>20</a:t>
              </a:r>
              <a:r>
                <a:rPr lang="en-US" sz="1800" spc="10" dirty="0">
                  <a:latin typeface="MS Reference Sans Serif"/>
                  <a:cs typeface="MS Reference Sans Serif"/>
                </a:rPr>
                <a:t>21</a:t>
              </a:r>
              <a:endParaRPr sz="1800" dirty="0">
                <a:latin typeface="MS Reference Sans Serif"/>
                <a:cs typeface="MS Reference Sans Serif"/>
              </a:endParaRPr>
            </a:p>
          </p:txBody>
        </p:sp>
        <p:grpSp>
          <p:nvGrpSpPr>
            <p:cNvPr id="75" name="object 19">
              <a:extLst>
                <a:ext uri="{FF2B5EF4-FFF2-40B4-BE49-F238E27FC236}">
                  <a16:creationId xmlns:a16="http://schemas.microsoft.com/office/drawing/2014/main" id="{E0D6271A-F23D-4AFD-B88F-1735639B1D6B}"/>
                </a:ext>
              </a:extLst>
            </p:cNvPr>
            <p:cNvGrpSpPr/>
            <p:nvPr/>
          </p:nvGrpSpPr>
          <p:grpSpPr>
            <a:xfrm>
              <a:off x="7562926" y="3051048"/>
              <a:ext cx="1445260" cy="1100455"/>
              <a:chOff x="7232904" y="3032760"/>
              <a:chExt cx="1445260" cy="1100455"/>
            </a:xfrm>
          </p:grpSpPr>
          <p:pic>
            <p:nvPicPr>
              <p:cNvPr id="76" name="object 20">
                <a:extLst>
                  <a:ext uri="{FF2B5EF4-FFF2-40B4-BE49-F238E27FC236}">
                    <a16:creationId xmlns:a16="http://schemas.microsoft.com/office/drawing/2014/main" id="{1C279EDE-2D7B-419E-83FD-6EEDB0AE5A9B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232904" y="3032760"/>
                <a:ext cx="1444752" cy="1100327"/>
              </a:xfrm>
              <a:prstGeom prst="rect">
                <a:avLst/>
              </a:prstGeom>
            </p:spPr>
          </p:pic>
          <p:pic>
            <p:nvPicPr>
              <p:cNvPr id="77" name="object 21">
                <a:extLst>
                  <a:ext uri="{FF2B5EF4-FFF2-40B4-BE49-F238E27FC236}">
                    <a16:creationId xmlns:a16="http://schemas.microsoft.com/office/drawing/2014/main" id="{30374A63-4706-4369-9F36-D9E3E58FE8F3}"/>
                  </a:ext>
                </a:extLst>
              </p:cNvPr>
              <p:cNvPicPr/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363968" y="3163824"/>
                <a:ext cx="1182624" cy="838200"/>
              </a:xfrm>
              <a:prstGeom prst="rect">
                <a:avLst/>
              </a:prstGeom>
            </p:spPr>
          </p:pic>
        </p:grpSp>
        <p:sp>
          <p:nvSpPr>
            <p:cNvPr id="79" name="object 22">
              <a:extLst>
                <a:ext uri="{FF2B5EF4-FFF2-40B4-BE49-F238E27FC236}">
                  <a16:creationId xmlns:a16="http://schemas.microsoft.com/office/drawing/2014/main" id="{72A02004-533C-48B2-BE57-3812A09915B0}"/>
                </a:ext>
              </a:extLst>
            </p:cNvPr>
            <p:cNvSpPr txBox="1"/>
            <p:nvPr/>
          </p:nvSpPr>
          <p:spPr>
            <a:xfrm>
              <a:off x="7982153" y="3450082"/>
              <a:ext cx="61087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5" dirty="0">
                  <a:latin typeface="MS Reference Sans Serif"/>
                  <a:cs typeface="MS Reference Sans Serif"/>
                </a:rPr>
                <a:t>202</a:t>
              </a:r>
              <a:r>
                <a:rPr lang="en-US" spc="5" dirty="0">
                  <a:latin typeface="MS Reference Sans Serif"/>
                  <a:cs typeface="MS Reference Sans Serif"/>
                </a:rPr>
                <a:t>2</a:t>
              </a:r>
              <a:endParaRPr sz="1800" dirty="0">
                <a:latin typeface="MS Reference Sans Serif"/>
                <a:cs typeface="MS Reference Sans Serif"/>
              </a:endParaRPr>
            </a:p>
          </p:txBody>
        </p:sp>
        <p:grpSp>
          <p:nvGrpSpPr>
            <p:cNvPr id="81" name="object 28">
              <a:extLst>
                <a:ext uri="{FF2B5EF4-FFF2-40B4-BE49-F238E27FC236}">
                  <a16:creationId xmlns:a16="http://schemas.microsoft.com/office/drawing/2014/main" id="{49361AB2-948F-41C8-A10B-E89CBE4D1B68}"/>
                </a:ext>
              </a:extLst>
            </p:cNvPr>
            <p:cNvGrpSpPr/>
            <p:nvPr/>
          </p:nvGrpSpPr>
          <p:grpSpPr>
            <a:xfrm>
              <a:off x="5490817" y="459272"/>
              <a:ext cx="2281583" cy="2447685"/>
              <a:chOff x="5090159" y="4328158"/>
              <a:chExt cx="2639567" cy="2529840"/>
            </a:xfrm>
          </p:grpSpPr>
          <p:pic>
            <p:nvPicPr>
              <p:cNvPr id="87" name="object 30">
                <a:extLst>
                  <a:ext uri="{FF2B5EF4-FFF2-40B4-BE49-F238E27FC236}">
                    <a16:creationId xmlns:a16="http://schemas.microsoft.com/office/drawing/2014/main" id="{C6CBEAD3-C746-49CF-BE8C-3E4159F1B95F}"/>
                  </a:ext>
                </a:extLst>
              </p:cNvPr>
              <p:cNvPicPr/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090159" y="4328158"/>
                <a:ext cx="2639567" cy="2529840"/>
              </a:xfrm>
              <a:prstGeom prst="rect">
                <a:avLst/>
              </a:prstGeom>
            </p:spPr>
          </p:pic>
          <p:pic>
            <p:nvPicPr>
              <p:cNvPr id="89" name="object 31">
                <a:extLst>
                  <a:ext uri="{FF2B5EF4-FFF2-40B4-BE49-F238E27FC236}">
                    <a16:creationId xmlns:a16="http://schemas.microsoft.com/office/drawing/2014/main" id="{57E32107-6A81-4A11-8652-51B44C0EA2D3}"/>
                  </a:ext>
                </a:extLst>
              </p:cNvPr>
              <p:cNvPicPr/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225113" y="4459879"/>
                <a:ext cx="2377440" cy="2267712"/>
              </a:xfrm>
              <a:prstGeom prst="rect">
                <a:avLst/>
              </a:prstGeom>
            </p:spPr>
          </p:pic>
        </p:grpSp>
        <p:grpSp>
          <p:nvGrpSpPr>
            <p:cNvPr id="91" name="object 33">
              <a:extLst>
                <a:ext uri="{FF2B5EF4-FFF2-40B4-BE49-F238E27FC236}">
                  <a16:creationId xmlns:a16="http://schemas.microsoft.com/office/drawing/2014/main" id="{35A51F03-2421-4786-9471-65249B853A0E}"/>
                </a:ext>
              </a:extLst>
            </p:cNvPr>
            <p:cNvGrpSpPr/>
            <p:nvPr/>
          </p:nvGrpSpPr>
          <p:grpSpPr>
            <a:xfrm>
              <a:off x="2057141" y="4050070"/>
              <a:ext cx="1802072" cy="2831535"/>
              <a:chOff x="1856232" y="4023415"/>
              <a:chExt cx="2639568" cy="2831535"/>
            </a:xfrm>
          </p:grpSpPr>
          <p:sp>
            <p:nvSpPr>
              <p:cNvPr id="92" name="object 34">
                <a:extLst>
                  <a:ext uri="{FF2B5EF4-FFF2-40B4-BE49-F238E27FC236}">
                    <a16:creationId xmlns:a16="http://schemas.microsoft.com/office/drawing/2014/main" id="{63996A94-46FA-485C-A99A-2A0E2C483521}"/>
                  </a:ext>
                </a:extLst>
              </p:cNvPr>
              <p:cNvSpPr/>
              <p:nvPr/>
            </p:nvSpPr>
            <p:spPr>
              <a:xfrm>
                <a:off x="3088735" y="4023415"/>
                <a:ext cx="303365" cy="405130"/>
              </a:xfrm>
              <a:custGeom>
                <a:avLst/>
                <a:gdLst/>
                <a:ahLst/>
                <a:cxnLst/>
                <a:rect l="l" t="t" r="r" b="b"/>
                <a:pathLst>
                  <a:path w="173989" h="405129">
                    <a:moveTo>
                      <a:pt x="57855" y="231394"/>
                    </a:moveTo>
                    <a:lnTo>
                      <a:pt x="0" y="231774"/>
                    </a:lnTo>
                    <a:lnTo>
                      <a:pt x="87884" y="404875"/>
                    </a:lnTo>
                    <a:lnTo>
                      <a:pt x="159093" y="260349"/>
                    </a:lnTo>
                    <a:lnTo>
                      <a:pt x="58038" y="260349"/>
                    </a:lnTo>
                    <a:lnTo>
                      <a:pt x="57855" y="231394"/>
                    </a:lnTo>
                    <a:close/>
                  </a:path>
                  <a:path w="173989" h="405129">
                    <a:moveTo>
                      <a:pt x="115767" y="231013"/>
                    </a:moveTo>
                    <a:lnTo>
                      <a:pt x="57855" y="231394"/>
                    </a:lnTo>
                    <a:lnTo>
                      <a:pt x="58038" y="260349"/>
                    </a:lnTo>
                    <a:lnTo>
                      <a:pt x="115950" y="259968"/>
                    </a:lnTo>
                    <a:lnTo>
                      <a:pt x="115767" y="231013"/>
                    </a:lnTo>
                    <a:close/>
                  </a:path>
                  <a:path w="173989" h="405129">
                    <a:moveTo>
                      <a:pt x="173736" y="230631"/>
                    </a:moveTo>
                    <a:lnTo>
                      <a:pt x="115767" y="231013"/>
                    </a:lnTo>
                    <a:lnTo>
                      <a:pt x="115950" y="259968"/>
                    </a:lnTo>
                    <a:lnTo>
                      <a:pt x="58038" y="260349"/>
                    </a:lnTo>
                    <a:lnTo>
                      <a:pt x="159093" y="260349"/>
                    </a:lnTo>
                    <a:lnTo>
                      <a:pt x="173736" y="230631"/>
                    </a:lnTo>
                    <a:close/>
                  </a:path>
                  <a:path w="173989" h="405129">
                    <a:moveTo>
                      <a:pt x="114300" y="0"/>
                    </a:moveTo>
                    <a:lnTo>
                      <a:pt x="56387" y="253"/>
                    </a:lnTo>
                    <a:lnTo>
                      <a:pt x="57855" y="231394"/>
                    </a:lnTo>
                    <a:lnTo>
                      <a:pt x="115767" y="231013"/>
                    </a:lnTo>
                    <a:lnTo>
                      <a:pt x="114300" y="0"/>
                    </a:lnTo>
                    <a:close/>
                  </a:path>
                </a:pathLst>
              </a:custGeom>
              <a:solidFill>
                <a:srgbClr val="C55A11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93" name="object 35">
                <a:extLst>
                  <a:ext uri="{FF2B5EF4-FFF2-40B4-BE49-F238E27FC236}">
                    <a16:creationId xmlns:a16="http://schemas.microsoft.com/office/drawing/2014/main" id="{3691E4AB-6AB9-4C0B-8957-09E3C65F53CF}"/>
                  </a:ext>
                </a:extLst>
              </p:cNvPr>
              <p:cNvPicPr/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856232" y="4325110"/>
                <a:ext cx="2639568" cy="2529840"/>
              </a:xfrm>
              <a:prstGeom prst="rect">
                <a:avLst/>
              </a:prstGeom>
            </p:spPr>
          </p:pic>
          <p:pic>
            <p:nvPicPr>
              <p:cNvPr id="94" name="object 36">
                <a:extLst>
                  <a:ext uri="{FF2B5EF4-FFF2-40B4-BE49-F238E27FC236}">
                    <a16:creationId xmlns:a16="http://schemas.microsoft.com/office/drawing/2014/main" id="{1ACB31DC-D54C-408A-A6F3-04AC60CCE36D}"/>
                  </a:ext>
                </a:extLst>
              </p:cNvPr>
              <p:cNvPicPr/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987296" y="4456176"/>
                <a:ext cx="2377440" cy="2267712"/>
              </a:xfrm>
              <a:prstGeom prst="rect">
                <a:avLst/>
              </a:prstGeom>
            </p:spPr>
          </p:pic>
        </p:grpSp>
        <p:grpSp>
          <p:nvGrpSpPr>
            <p:cNvPr id="96" name="object 39">
              <a:extLst>
                <a:ext uri="{FF2B5EF4-FFF2-40B4-BE49-F238E27FC236}">
                  <a16:creationId xmlns:a16="http://schemas.microsoft.com/office/drawing/2014/main" id="{58BD8A0B-6FB3-4979-9A6B-00E26E0CFABC}"/>
                </a:ext>
              </a:extLst>
            </p:cNvPr>
            <p:cNvGrpSpPr/>
            <p:nvPr/>
          </p:nvGrpSpPr>
          <p:grpSpPr>
            <a:xfrm>
              <a:off x="119562" y="452526"/>
              <a:ext cx="2000762" cy="2438759"/>
              <a:chOff x="149353" y="384047"/>
              <a:chExt cx="2377442" cy="2508504"/>
            </a:xfrm>
          </p:grpSpPr>
          <p:pic>
            <p:nvPicPr>
              <p:cNvPr id="97" name="object 40">
                <a:extLst>
                  <a:ext uri="{FF2B5EF4-FFF2-40B4-BE49-F238E27FC236}">
                    <a16:creationId xmlns:a16="http://schemas.microsoft.com/office/drawing/2014/main" id="{CEF053EF-31C1-419B-A683-C51FF9BADC54}"/>
                  </a:ext>
                </a:extLst>
              </p:cNvPr>
              <p:cNvPicPr/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49353" y="384047"/>
                <a:ext cx="2377442" cy="2508504"/>
              </a:xfrm>
              <a:prstGeom prst="rect">
                <a:avLst/>
              </a:prstGeom>
            </p:spPr>
          </p:pic>
          <p:pic>
            <p:nvPicPr>
              <p:cNvPr id="98" name="object 41">
                <a:extLst>
                  <a:ext uri="{FF2B5EF4-FFF2-40B4-BE49-F238E27FC236}">
                    <a16:creationId xmlns:a16="http://schemas.microsoft.com/office/drawing/2014/main" id="{60FE1BF8-2133-449F-B57F-B13A5D456AAD}"/>
                  </a:ext>
                </a:extLst>
              </p:cNvPr>
              <p:cNvPicPr/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256977" y="515111"/>
                <a:ext cx="2168600" cy="2246376"/>
              </a:xfrm>
              <a:prstGeom prst="rect">
                <a:avLst/>
              </a:prstGeom>
            </p:spPr>
          </p:pic>
        </p:grpSp>
        <p:sp>
          <p:nvSpPr>
            <p:cNvPr id="100" name="object 43">
              <a:extLst>
                <a:ext uri="{FF2B5EF4-FFF2-40B4-BE49-F238E27FC236}">
                  <a16:creationId xmlns:a16="http://schemas.microsoft.com/office/drawing/2014/main" id="{47448E9C-FE7B-48F8-B548-163FA373BDA2}"/>
                </a:ext>
              </a:extLst>
            </p:cNvPr>
            <p:cNvSpPr txBox="1"/>
            <p:nvPr/>
          </p:nvSpPr>
          <p:spPr>
            <a:xfrm>
              <a:off x="269047" y="599643"/>
              <a:ext cx="1701792" cy="84382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2540" algn="ctr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MS Reference Sans Serif"/>
                  <a:cs typeface="MS Reference Sans Serif"/>
                </a:rPr>
                <a:t>Join</a:t>
              </a:r>
              <a:r>
                <a:rPr sz="1800" spc="-60" dirty="0">
                  <a:latin typeface="MS Reference Sans Serif"/>
                  <a:cs typeface="MS Reference Sans Serif"/>
                </a:rPr>
                <a:t> </a:t>
              </a:r>
              <a:r>
                <a:rPr sz="1800" spc="-15" dirty="0">
                  <a:latin typeface="MS Reference Sans Serif"/>
                  <a:cs typeface="MS Reference Sans Serif"/>
                </a:rPr>
                <a:t>PSNV-</a:t>
              </a:r>
              <a:r>
                <a:rPr lang="en-US" sz="1800" spc="-15" dirty="0">
                  <a:latin typeface="MS Reference Sans Serif"/>
                  <a:cs typeface="MS Reference Sans Serif"/>
                </a:rPr>
                <a:t>IPQC Section</a:t>
              </a:r>
              <a:r>
                <a:rPr lang="en-US" spc="-15" dirty="0">
                  <a:latin typeface="MS Reference Sans Serif"/>
                  <a:cs typeface="MS Reference Sans Serif"/>
                </a:rPr>
                <a:t> as officer</a:t>
              </a:r>
              <a:endParaRPr lang="en-US" sz="1800" spc="-15" dirty="0">
                <a:latin typeface="MS Reference Sans Serif"/>
                <a:cs typeface="MS Reference Sans Serif"/>
              </a:endParaRPr>
            </a:p>
          </p:txBody>
        </p:sp>
        <p:grpSp>
          <p:nvGrpSpPr>
            <p:cNvPr id="101" name="object 44">
              <a:extLst>
                <a:ext uri="{FF2B5EF4-FFF2-40B4-BE49-F238E27FC236}">
                  <a16:creationId xmlns:a16="http://schemas.microsoft.com/office/drawing/2014/main" id="{C6F76C70-AEDC-40E5-AB68-2CBBDD2CFC9E}"/>
                </a:ext>
              </a:extLst>
            </p:cNvPr>
            <p:cNvGrpSpPr/>
            <p:nvPr/>
          </p:nvGrpSpPr>
          <p:grpSpPr>
            <a:xfrm>
              <a:off x="7169317" y="4381499"/>
              <a:ext cx="1943538" cy="2529840"/>
              <a:chOff x="6550152" y="402336"/>
              <a:chExt cx="2593975" cy="2529840"/>
            </a:xfrm>
          </p:grpSpPr>
          <p:pic>
            <p:nvPicPr>
              <p:cNvPr id="102" name="object 45">
                <a:extLst>
                  <a:ext uri="{FF2B5EF4-FFF2-40B4-BE49-F238E27FC236}">
                    <a16:creationId xmlns:a16="http://schemas.microsoft.com/office/drawing/2014/main" id="{65E0B95A-D25E-4D4C-80B4-E875DBB03D44}"/>
                  </a:ext>
                </a:extLst>
              </p:cNvPr>
              <p:cNvPicPr/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550152" y="402336"/>
                <a:ext cx="2593848" cy="2529840"/>
              </a:xfrm>
              <a:prstGeom prst="rect">
                <a:avLst/>
              </a:prstGeom>
            </p:spPr>
          </p:pic>
          <p:pic>
            <p:nvPicPr>
              <p:cNvPr id="103" name="object 46">
                <a:extLst>
                  <a:ext uri="{FF2B5EF4-FFF2-40B4-BE49-F238E27FC236}">
                    <a16:creationId xmlns:a16="http://schemas.microsoft.com/office/drawing/2014/main" id="{32F6898E-8F34-49DC-8991-B96FAFCEECFB}"/>
                  </a:ext>
                </a:extLst>
              </p:cNvPr>
              <p:cNvPicPr/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681216" y="518160"/>
                <a:ext cx="2377439" cy="2282952"/>
              </a:xfrm>
              <a:prstGeom prst="rect">
                <a:avLst/>
              </a:prstGeom>
            </p:spPr>
          </p:pic>
        </p:grpSp>
        <p:sp>
          <p:nvSpPr>
            <p:cNvPr id="104" name="object 47">
              <a:extLst>
                <a:ext uri="{FF2B5EF4-FFF2-40B4-BE49-F238E27FC236}">
                  <a16:creationId xmlns:a16="http://schemas.microsoft.com/office/drawing/2014/main" id="{14586BCB-07DA-4E89-B7C2-059DD1306259}"/>
                </a:ext>
              </a:extLst>
            </p:cNvPr>
            <p:cNvSpPr txBox="1"/>
            <p:nvPr/>
          </p:nvSpPr>
          <p:spPr>
            <a:xfrm>
              <a:off x="7304987" y="4526405"/>
              <a:ext cx="1740419" cy="5668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indent="1905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dirty="0">
                  <a:latin typeface="MS Reference Sans Serif"/>
                  <a:cs typeface="MS Reference Sans Serif"/>
                </a:rPr>
                <a:t>Working at MQA section</a:t>
              </a:r>
            </a:p>
          </p:txBody>
        </p:sp>
        <p:pic>
          <p:nvPicPr>
            <p:cNvPr id="107" name="object 50">
              <a:extLst>
                <a:ext uri="{FF2B5EF4-FFF2-40B4-BE49-F238E27FC236}">
                  <a16:creationId xmlns:a16="http://schemas.microsoft.com/office/drawing/2014/main" id="{6EDBC697-8A2A-4E6C-A943-16D00DFB0682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123182" y="469223"/>
              <a:ext cx="2000761" cy="2442001"/>
            </a:xfrm>
            <a:prstGeom prst="rect">
              <a:avLst/>
            </a:prstGeom>
          </p:spPr>
        </p:pic>
        <p:pic>
          <p:nvPicPr>
            <p:cNvPr id="108" name="object 51">
              <a:extLst>
                <a:ext uri="{FF2B5EF4-FFF2-40B4-BE49-F238E27FC236}">
                  <a16:creationId xmlns:a16="http://schemas.microsoft.com/office/drawing/2014/main" id="{E8BC295D-C04D-4BBC-BCB7-4BBB16DA980C}"/>
                </a:ext>
              </a:extLst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222526" y="612433"/>
              <a:ext cx="1802072" cy="2168728"/>
            </a:xfrm>
            <a:prstGeom prst="rect">
              <a:avLst/>
            </a:prstGeom>
          </p:spPr>
        </p:pic>
        <p:sp>
          <p:nvSpPr>
            <p:cNvPr id="113" name="object 56">
              <a:extLst>
                <a:ext uri="{FF2B5EF4-FFF2-40B4-BE49-F238E27FC236}">
                  <a16:creationId xmlns:a16="http://schemas.microsoft.com/office/drawing/2014/main" id="{E179C833-EA42-4256-93AF-F5D3D67F95F3}"/>
                </a:ext>
              </a:extLst>
            </p:cNvPr>
            <p:cNvSpPr txBox="1"/>
            <p:nvPr/>
          </p:nvSpPr>
          <p:spPr>
            <a:xfrm>
              <a:off x="3589401" y="464565"/>
              <a:ext cx="2370455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indent="1270" algn="ctr">
                <a:lnSpc>
                  <a:spcPct val="100000"/>
                </a:lnSpc>
                <a:spcBef>
                  <a:spcPts val="100"/>
                </a:spcBef>
              </a:pPr>
              <a:endParaRPr sz="1800" dirty="0">
                <a:latin typeface="MS Reference Sans Serif"/>
                <a:cs typeface="MS Reference Sans Serif"/>
              </a:endParaRPr>
            </a:p>
          </p:txBody>
        </p:sp>
        <p:sp>
          <p:nvSpPr>
            <p:cNvPr id="115" name="object 57">
              <a:extLst>
                <a:ext uri="{FF2B5EF4-FFF2-40B4-BE49-F238E27FC236}">
                  <a16:creationId xmlns:a16="http://schemas.microsoft.com/office/drawing/2014/main" id="{E301C662-EC58-4673-A5AC-7EFC50E1B730}"/>
                </a:ext>
              </a:extLst>
            </p:cNvPr>
            <p:cNvSpPr txBox="1"/>
            <p:nvPr/>
          </p:nvSpPr>
          <p:spPr>
            <a:xfrm>
              <a:off x="2120324" y="4464670"/>
              <a:ext cx="1649409" cy="5668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indent="1905" algn="ctr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MS Reference Sans Serif"/>
                  <a:cs typeface="MS Reference Sans Serif"/>
                </a:rPr>
                <a:t>Promote</a:t>
              </a:r>
              <a:r>
                <a:rPr lang="en-US" sz="1800" dirty="0">
                  <a:latin typeface="MS Reference Sans Serif"/>
                  <a:cs typeface="MS Reference Sans Serif"/>
                </a:rPr>
                <a:t> to</a:t>
              </a:r>
              <a:r>
                <a:rPr sz="1800" dirty="0">
                  <a:latin typeface="MS Reference Sans Serif"/>
                  <a:cs typeface="MS Reference Sans Serif"/>
                </a:rPr>
                <a:t> </a:t>
              </a:r>
              <a:r>
                <a:rPr sz="1800" spc="5" dirty="0">
                  <a:latin typeface="MS Reference Sans Serif"/>
                  <a:cs typeface="MS Reference Sans Serif"/>
                </a:rPr>
                <a:t> </a:t>
              </a:r>
              <a:r>
                <a:rPr sz="1800" dirty="0">
                  <a:latin typeface="MS Reference Sans Serif"/>
                  <a:cs typeface="MS Reference Sans Serif"/>
                </a:rPr>
                <a:t>s</a:t>
              </a:r>
              <a:r>
                <a:rPr sz="1800" spc="-20" dirty="0">
                  <a:latin typeface="MS Reference Sans Serif"/>
                  <a:cs typeface="MS Reference Sans Serif"/>
                </a:rPr>
                <a:t>u</a:t>
              </a:r>
              <a:r>
                <a:rPr sz="1800" spc="-5" dirty="0">
                  <a:latin typeface="MS Reference Sans Serif"/>
                  <a:cs typeface="MS Reference Sans Serif"/>
                </a:rPr>
                <a:t>p</a:t>
              </a:r>
              <a:r>
                <a:rPr sz="1800" spc="5" dirty="0">
                  <a:latin typeface="MS Reference Sans Serif"/>
                  <a:cs typeface="MS Reference Sans Serif"/>
                </a:rPr>
                <a:t>e</a:t>
              </a:r>
              <a:r>
                <a:rPr sz="1800" dirty="0">
                  <a:latin typeface="MS Reference Sans Serif"/>
                  <a:cs typeface="MS Reference Sans Serif"/>
                </a:rPr>
                <a:t>r</a:t>
              </a:r>
              <a:r>
                <a:rPr sz="1800" spc="-15" dirty="0">
                  <a:latin typeface="MS Reference Sans Serif"/>
                  <a:cs typeface="MS Reference Sans Serif"/>
                </a:rPr>
                <a:t>v</a:t>
              </a:r>
              <a:r>
                <a:rPr sz="1800" spc="5" dirty="0">
                  <a:latin typeface="MS Reference Sans Serif"/>
                  <a:cs typeface="MS Reference Sans Serif"/>
                </a:rPr>
                <a:t>i</a:t>
              </a:r>
              <a:r>
                <a:rPr sz="1800" dirty="0">
                  <a:latin typeface="MS Reference Sans Serif"/>
                  <a:cs typeface="MS Reference Sans Serif"/>
                </a:rPr>
                <a:t>s</a:t>
              </a:r>
              <a:r>
                <a:rPr sz="1800" spc="5" dirty="0">
                  <a:latin typeface="MS Reference Sans Serif"/>
                  <a:cs typeface="MS Reference Sans Serif"/>
                </a:rPr>
                <a:t>o</a:t>
              </a:r>
              <a:r>
                <a:rPr sz="1800" dirty="0">
                  <a:latin typeface="MS Reference Sans Serif"/>
                  <a:cs typeface="MS Reference Sans Serif"/>
                </a:rPr>
                <a:t>r</a:t>
              </a:r>
            </a:p>
          </p:txBody>
        </p:sp>
        <p:grpSp>
          <p:nvGrpSpPr>
            <p:cNvPr id="121" name="object 23">
              <a:extLst>
                <a:ext uri="{FF2B5EF4-FFF2-40B4-BE49-F238E27FC236}">
                  <a16:creationId xmlns:a16="http://schemas.microsoft.com/office/drawing/2014/main" id="{17817487-AF0F-4323-809C-D44E52D47616}"/>
                </a:ext>
              </a:extLst>
            </p:cNvPr>
            <p:cNvGrpSpPr/>
            <p:nvPr/>
          </p:nvGrpSpPr>
          <p:grpSpPr>
            <a:xfrm>
              <a:off x="1017036" y="2740153"/>
              <a:ext cx="7366654" cy="1742678"/>
              <a:chOff x="1017036" y="2740153"/>
              <a:chExt cx="7366654" cy="1742678"/>
            </a:xfrm>
          </p:grpSpPr>
          <p:sp>
            <p:nvSpPr>
              <p:cNvPr id="123" name="object 25">
                <a:extLst>
                  <a:ext uri="{FF2B5EF4-FFF2-40B4-BE49-F238E27FC236}">
                    <a16:creationId xmlns:a16="http://schemas.microsoft.com/office/drawing/2014/main" id="{A9B4F8A1-8237-4F22-8CA1-FF14CE1308E1}"/>
                  </a:ext>
                </a:extLst>
              </p:cNvPr>
              <p:cNvSpPr/>
              <p:nvPr/>
            </p:nvSpPr>
            <p:spPr>
              <a:xfrm>
                <a:off x="1017036" y="2740153"/>
                <a:ext cx="173990" cy="383540"/>
              </a:xfrm>
              <a:custGeom>
                <a:avLst/>
                <a:gdLst/>
                <a:ahLst/>
                <a:cxnLst/>
                <a:rect l="l" t="t" r="r" b="b"/>
                <a:pathLst>
                  <a:path w="173990" h="383539">
                    <a:moveTo>
                      <a:pt x="115824" y="144779"/>
                    </a:moveTo>
                    <a:lnTo>
                      <a:pt x="57912" y="144779"/>
                    </a:lnTo>
                    <a:lnTo>
                      <a:pt x="57912" y="383159"/>
                    </a:lnTo>
                    <a:lnTo>
                      <a:pt x="115824" y="383159"/>
                    </a:lnTo>
                    <a:lnTo>
                      <a:pt x="115824" y="144779"/>
                    </a:lnTo>
                    <a:close/>
                  </a:path>
                  <a:path w="173990" h="383539">
                    <a:moveTo>
                      <a:pt x="86868" y="0"/>
                    </a:moveTo>
                    <a:lnTo>
                      <a:pt x="0" y="173736"/>
                    </a:lnTo>
                    <a:lnTo>
                      <a:pt x="57912" y="173736"/>
                    </a:lnTo>
                    <a:lnTo>
                      <a:pt x="57912" y="144779"/>
                    </a:lnTo>
                    <a:lnTo>
                      <a:pt x="159257" y="144779"/>
                    </a:lnTo>
                    <a:lnTo>
                      <a:pt x="86868" y="0"/>
                    </a:lnTo>
                    <a:close/>
                  </a:path>
                  <a:path w="173990" h="383539">
                    <a:moveTo>
                      <a:pt x="159257" y="144779"/>
                    </a:moveTo>
                    <a:lnTo>
                      <a:pt x="115824" y="144779"/>
                    </a:lnTo>
                    <a:lnTo>
                      <a:pt x="115824" y="173736"/>
                    </a:lnTo>
                    <a:lnTo>
                      <a:pt x="173736" y="173736"/>
                    </a:lnTo>
                    <a:lnTo>
                      <a:pt x="159257" y="144779"/>
                    </a:lnTo>
                    <a:close/>
                  </a:path>
                </a:pathLst>
              </a:custGeom>
              <a:solidFill>
                <a:srgbClr val="2D75B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4" name="object 26">
                <a:extLst>
                  <a:ext uri="{FF2B5EF4-FFF2-40B4-BE49-F238E27FC236}">
                    <a16:creationId xmlns:a16="http://schemas.microsoft.com/office/drawing/2014/main" id="{D3789E74-6C65-47B8-A81E-9CD573A83F95}"/>
                  </a:ext>
                </a:extLst>
              </p:cNvPr>
              <p:cNvSpPr/>
              <p:nvPr/>
            </p:nvSpPr>
            <p:spPr>
              <a:xfrm rot="10800000">
                <a:off x="8211463" y="4033373"/>
                <a:ext cx="172227" cy="449458"/>
              </a:xfrm>
              <a:custGeom>
                <a:avLst/>
                <a:gdLst/>
                <a:ahLst/>
                <a:cxnLst/>
                <a:rect l="l" t="t" r="r" b="b"/>
                <a:pathLst>
                  <a:path w="173990" h="383539">
                    <a:moveTo>
                      <a:pt x="115812" y="173312"/>
                    </a:moveTo>
                    <a:lnTo>
                      <a:pt x="57900" y="174032"/>
                    </a:lnTo>
                    <a:lnTo>
                      <a:pt x="60579" y="383539"/>
                    </a:lnTo>
                    <a:lnTo>
                      <a:pt x="118491" y="382777"/>
                    </a:lnTo>
                    <a:lnTo>
                      <a:pt x="115812" y="173312"/>
                    </a:lnTo>
                    <a:close/>
                  </a:path>
                  <a:path w="173990" h="383539">
                    <a:moveTo>
                      <a:pt x="84709" y="0"/>
                    </a:moveTo>
                    <a:lnTo>
                      <a:pt x="0" y="174751"/>
                    </a:lnTo>
                    <a:lnTo>
                      <a:pt x="57900" y="174032"/>
                    </a:lnTo>
                    <a:lnTo>
                      <a:pt x="57531" y="145161"/>
                    </a:lnTo>
                    <a:lnTo>
                      <a:pt x="115443" y="144399"/>
                    </a:lnTo>
                    <a:lnTo>
                      <a:pt x="159192" y="144399"/>
                    </a:lnTo>
                    <a:lnTo>
                      <a:pt x="84709" y="0"/>
                    </a:lnTo>
                    <a:close/>
                  </a:path>
                  <a:path w="173990" h="383539">
                    <a:moveTo>
                      <a:pt x="115443" y="144399"/>
                    </a:moveTo>
                    <a:lnTo>
                      <a:pt x="57531" y="145161"/>
                    </a:lnTo>
                    <a:lnTo>
                      <a:pt x="57900" y="174032"/>
                    </a:lnTo>
                    <a:lnTo>
                      <a:pt x="115812" y="173312"/>
                    </a:lnTo>
                    <a:lnTo>
                      <a:pt x="115443" y="144399"/>
                    </a:lnTo>
                    <a:close/>
                  </a:path>
                  <a:path w="173990" h="383539">
                    <a:moveTo>
                      <a:pt x="159192" y="144399"/>
                    </a:moveTo>
                    <a:lnTo>
                      <a:pt x="115443" y="144399"/>
                    </a:lnTo>
                    <a:lnTo>
                      <a:pt x="115812" y="173312"/>
                    </a:lnTo>
                    <a:lnTo>
                      <a:pt x="173736" y="172592"/>
                    </a:lnTo>
                    <a:lnTo>
                      <a:pt x="159192" y="144399"/>
                    </a:lnTo>
                    <a:close/>
                  </a:path>
                </a:pathLst>
              </a:custGeom>
              <a:solidFill>
                <a:srgbClr val="A6A6A6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31" name="object 27">
                <a:extLst>
                  <a:ext uri="{FF2B5EF4-FFF2-40B4-BE49-F238E27FC236}">
                    <a16:creationId xmlns:a16="http://schemas.microsoft.com/office/drawing/2014/main" id="{99897BDB-36EE-438D-8936-3A44F10C78E0}"/>
                  </a:ext>
                </a:extLst>
              </p:cNvPr>
              <p:cNvSpPr/>
              <p:nvPr/>
            </p:nvSpPr>
            <p:spPr>
              <a:xfrm rot="10800000">
                <a:off x="4919972" y="4055907"/>
                <a:ext cx="173990" cy="383540"/>
              </a:xfrm>
              <a:custGeom>
                <a:avLst/>
                <a:gdLst/>
                <a:ahLst/>
                <a:cxnLst/>
                <a:rect l="l" t="t" r="r" b="b"/>
                <a:pathLst>
                  <a:path w="173989" h="383539">
                    <a:moveTo>
                      <a:pt x="115812" y="173312"/>
                    </a:moveTo>
                    <a:lnTo>
                      <a:pt x="57900" y="174032"/>
                    </a:lnTo>
                    <a:lnTo>
                      <a:pt x="60578" y="383539"/>
                    </a:lnTo>
                    <a:lnTo>
                      <a:pt x="118490" y="382777"/>
                    </a:lnTo>
                    <a:lnTo>
                      <a:pt x="115812" y="173312"/>
                    </a:lnTo>
                    <a:close/>
                  </a:path>
                  <a:path w="173989" h="383539">
                    <a:moveTo>
                      <a:pt x="84709" y="0"/>
                    </a:moveTo>
                    <a:lnTo>
                      <a:pt x="0" y="174751"/>
                    </a:lnTo>
                    <a:lnTo>
                      <a:pt x="57900" y="174032"/>
                    </a:lnTo>
                    <a:lnTo>
                      <a:pt x="57530" y="145161"/>
                    </a:lnTo>
                    <a:lnTo>
                      <a:pt x="115442" y="144399"/>
                    </a:lnTo>
                    <a:lnTo>
                      <a:pt x="159192" y="144399"/>
                    </a:lnTo>
                    <a:lnTo>
                      <a:pt x="84709" y="0"/>
                    </a:lnTo>
                    <a:close/>
                  </a:path>
                  <a:path w="173989" h="383539">
                    <a:moveTo>
                      <a:pt x="115442" y="144399"/>
                    </a:moveTo>
                    <a:lnTo>
                      <a:pt x="57530" y="145161"/>
                    </a:lnTo>
                    <a:lnTo>
                      <a:pt x="57900" y="174032"/>
                    </a:lnTo>
                    <a:lnTo>
                      <a:pt x="115812" y="173312"/>
                    </a:lnTo>
                    <a:lnTo>
                      <a:pt x="115442" y="144399"/>
                    </a:lnTo>
                    <a:close/>
                  </a:path>
                  <a:path w="173989" h="383539">
                    <a:moveTo>
                      <a:pt x="159192" y="144399"/>
                    </a:moveTo>
                    <a:lnTo>
                      <a:pt x="115442" y="144399"/>
                    </a:lnTo>
                    <a:lnTo>
                      <a:pt x="115812" y="173312"/>
                    </a:lnTo>
                    <a:lnTo>
                      <a:pt x="173736" y="172592"/>
                    </a:lnTo>
                    <a:lnTo>
                      <a:pt x="159192" y="144399"/>
                    </a:lnTo>
                    <a:close/>
                  </a:path>
                </a:pathLst>
              </a:custGeom>
              <a:solidFill>
                <a:srgbClr val="FFC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27" name="object 43">
              <a:extLst>
                <a:ext uri="{FF2B5EF4-FFF2-40B4-BE49-F238E27FC236}">
                  <a16:creationId xmlns:a16="http://schemas.microsoft.com/office/drawing/2014/main" id="{F24CCF6A-57B0-4A88-93A0-64BFD9DDDE39}"/>
                </a:ext>
              </a:extLst>
            </p:cNvPr>
            <p:cNvSpPr txBox="1"/>
            <p:nvPr/>
          </p:nvSpPr>
          <p:spPr>
            <a:xfrm>
              <a:off x="2277651" y="613182"/>
              <a:ext cx="1701792" cy="5668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254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sz="1800" dirty="0">
                  <a:latin typeface="MS Reference Sans Serif"/>
                  <a:cs typeface="MS Reference Sans Serif"/>
                </a:rPr>
                <a:t>Built IPQC tablet system  </a:t>
              </a:r>
              <a:endParaRPr lang="en-US" sz="1800" spc="-15" dirty="0">
                <a:latin typeface="MS Reference Sans Serif"/>
                <a:cs typeface="MS Reference Sans Serif"/>
              </a:endParaRPr>
            </a:p>
          </p:txBody>
        </p:sp>
        <p:pic>
          <p:nvPicPr>
            <p:cNvPr id="128" name="object 50">
              <a:extLst>
                <a:ext uri="{FF2B5EF4-FFF2-40B4-BE49-F238E27FC236}">
                  <a16:creationId xmlns:a16="http://schemas.microsoft.com/office/drawing/2014/main" id="{6C2EC9FC-E3F6-4A33-9D6F-C1357630B6A2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004317" y="4358512"/>
              <a:ext cx="2000761" cy="2529840"/>
            </a:xfrm>
            <a:prstGeom prst="rect">
              <a:avLst/>
            </a:prstGeom>
          </p:spPr>
        </p:pic>
        <p:pic>
          <p:nvPicPr>
            <p:cNvPr id="129" name="object 51">
              <a:extLst>
                <a:ext uri="{FF2B5EF4-FFF2-40B4-BE49-F238E27FC236}">
                  <a16:creationId xmlns:a16="http://schemas.microsoft.com/office/drawing/2014/main" id="{00B81E00-20D6-425C-AE1C-8F0C76E28FA1}"/>
                </a:ext>
              </a:extLst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103661" y="4489576"/>
              <a:ext cx="1802072" cy="2244566"/>
            </a:xfrm>
            <a:prstGeom prst="rect">
              <a:avLst/>
            </a:prstGeom>
          </p:spPr>
        </p:pic>
        <p:sp>
          <p:nvSpPr>
            <p:cNvPr id="130" name="object 57">
              <a:extLst>
                <a:ext uri="{FF2B5EF4-FFF2-40B4-BE49-F238E27FC236}">
                  <a16:creationId xmlns:a16="http://schemas.microsoft.com/office/drawing/2014/main" id="{18AE196D-56D3-4A10-AC38-62A347D45FB7}"/>
                </a:ext>
              </a:extLst>
            </p:cNvPr>
            <p:cNvSpPr txBox="1"/>
            <p:nvPr/>
          </p:nvSpPr>
          <p:spPr>
            <a:xfrm>
              <a:off x="4360905" y="4482831"/>
              <a:ext cx="1219835" cy="5668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indent="1905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dirty="0">
                  <a:latin typeface="MS Reference Sans Serif"/>
                  <a:cs typeface="MS Reference Sans Serif"/>
                </a:rPr>
                <a:t>Working at IQC</a:t>
              </a:r>
              <a:endParaRPr sz="1800" dirty="0">
                <a:latin typeface="MS Reference Sans Serif"/>
                <a:cs typeface="MS Reference Sans Serif"/>
              </a:endParaRPr>
            </a:p>
          </p:txBody>
        </p:sp>
        <p:sp>
          <p:nvSpPr>
            <p:cNvPr id="132" name="object 29">
              <a:extLst>
                <a:ext uri="{FF2B5EF4-FFF2-40B4-BE49-F238E27FC236}">
                  <a16:creationId xmlns:a16="http://schemas.microsoft.com/office/drawing/2014/main" id="{2F6D903D-8C0E-4102-9BAF-8EA141F8B7DF}"/>
                </a:ext>
              </a:extLst>
            </p:cNvPr>
            <p:cNvSpPr/>
            <p:nvPr/>
          </p:nvSpPr>
          <p:spPr>
            <a:xfrm rot="10800000">
              <a:off x="6613525" y="2789445"/>
              <a:ext cx="173990" cy="372340"/>
            </a:xfrm>
            <a:custGeom>
              <a:avLst/>
              <a:gdLst/>
              <a:ahLst/>
              <a:cxnLst/>
              <a:rect l="l" t="t" r="r" b="b"/>
              <a:pathLst>
                <a:path w="173989" h="405129">
                  <a:moveTo>
                    <a:pt x="57855" y="231394"/>
                  </a:moveTo>
                  <a:lnTo>
                    <a:pt x="0" y="231774"/>
                  </a:lnTo>
                  <a:lnTo>
                    <a:pt x="87884" y="404875"/>
                  </a:lnTo>
                  <a:lnTo>
                    <a:pt x="159093" y="260349"/>
                  </a:lnTo>
                  <a:lnTo>
                    <a:pt x="58038" y="260349"/>
                  </a:lnTo>
                  <a:lnTo>
                    <a:pt x="57855" y="231394"/>
                  </a:lnTo>
                  <a:close/>
                </a:path>
                <a:path w="173989" h="405129">
                  <a:moveTo>
                    <a:pt x="115767" y="231013"/>
                  </a:moveTo>
                  <a:lnTo>
                    <a:pt x="57855" y="231394"/>
                  </a:lnTo>
                  <a:lnTo>
                    <a:pt x="58038" y="260349"/>
                  </a:lnTo>
                  <a:lnTo>
                    <a:pt x="115950" y="259968"/>
                  </a:lnTo>
                  <a:lnTo>
                    <a:pt x="115767" y="231013"/>
                  </a:lnTo>
                  <a:close/>
                </a:path>
                <a:path w="173989" h="405129">
                  <a:moveTo>
                    <a:pt x="173736" y="230631"/>
                  </a:moveTo>
                  <a:lnTo>
                    <a:pt x="115767" y="231013"/>
                  </a:lnTo>
                  <a:lnTo>
                    <a:pt x="115950" y="259968"/>
                  </a:lnTo>
                  <a:lnTo>
                    <a:pt x="58038" y="260349"/>
                  </a:lnTo>
                  <a:lnTo>
                    <a:pt x="159093" y="260349"/>
                  </a:lnTo>
                  <a:lnTo>
                    <a:pt x="173736" y="230631"/>
                  </a:lnTo>
                  <a:close/>
                </a:path>
                <a:path w="173989" h="405129">
                  <a:moveTo>
                    <a:pt x="114300" y="0"/>
                  </a:moveTo>
                  <a:lnTo>
                    <a:pt x="56387" y="253"/>
                  </a:lnTo>
                  <a:lnTo>
                    <a:pt x="57855" y="231394"/>
                  </a:lnTo>
                  <a:lnTo>
                    <a:pt x="115767" y="231013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3">
              <a:extLst>
                <a:ext uri="{FF2B5EF4-FFF2-40B4-BE49-F238E27FC236}">
                  <a16:creationId xmlns:a16="http://schemas.microsoft.com/office/drawing/2014/main" id="{47265156-BD52-4B05-A883-E99CB0BA9C67}"/>
                </a:ext>
              </a:extLst>
            </p:cNvPr>
            <p:cNvSpPr txBox="1"/>
            <p:nvPr/>
          </p:nvSpPr>
          <p:spPr>
            <a:xfrm>
              <a:off x="5710522" y="596473"/>
              <a:ext cx="1852589" cy="84382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254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sz="1800" dirty="0">
                  <a:latin typeface="MS Reference Sans Serif"/>
                  <a:cs typeface="MS Reference Sans Serif"/>
                </a:rPr>
                <a:t>Built IQC - MCS free location system  </a:t>
              </a:r>
              <a:endParaRPr lang="en-US" sz="1800" spc="-15" dirty="0">
                <a:latin typeface="MS Reference Sans Serif"/>
                <a:cs typeface="MS Reference Sans Serif"/>
              </a:endParaRPr>
            </a:p>
          </p:txBody>
        </p:sp>
        <p:sp>
          <p:nvSpPr>
            <p:cNvPr id="134" name="object 34">
              <a:extLst>
                <a:ext uri="{FF2B5EF4-FFF2-40B4-BE49-F238E27FC236}">
                  <a16:creationId xmlns:a16="http://schemas.microsoft.com/office/drawing/2014/main" id="{C4A80553-656F-48EE-89E6-30A47BDA4537}"/>
                </a:ext>
              </a:extLst>
            </p:cNvPr>
            <p:cNvSpPr/>
            <p:nvPr/>
          </p:nvSpPr>
          <p:spPr>
            <a:xfrm rot="10800000">
              <a:off x="2898891" y="2758178"/>
              <a:ext cx="207112" cy="405130"/>
            </a:xfrm>
            <a:custGeom>
              <a:avLst/>
              <a:gdLst/>
              <a:ahLst/>
              <a:cxnLst/>
              <a:rect l="l" t="t" r="r" b="b"/>
              <a:pathLst>
                <a:path w="173989" h="405129">
                  <a:moveTo>
                    <a:pt x="57855" y="231394"/>
                  </a:moveTo>
                  <a:lnTo>
                    <a:pt x="0" y="231774"/>
                  </a:lnTo>
                  <a:lnTo>
                    <a:pt x="87884" y="404875"/>
                  </a:lnTo>
                  <a:lnTo>
                    <a:pt x="159093" y="260349"/>
                  </a:lnTo>
                  <a:lnTo>
                    <a:pt x="58038" y="260349"/>
                  </a:lnTo>
                  <a:lnTo>
                    <a:pt x="57855" y="231394"/>
                  </a:lnTo>
                  <a:close/>
                </a:path>
                <a:path w="173989" h="405129">
                  <a:moveTo>
                    <a:pt x="115767" y="231013"/>
                  </a:moveTo>
                  <a:lnTo>
                    <a:pt x="57855" y="231394"/>
                  </a:lnTo>
                  <a:lnTo>
                    <a:pt x="58038" y="260349"/>
                  </a:lnTo>
                  <a:lnTo>
                    <a:pt x="115950" y="259968"/>
                  </a:lnTo>
                  <a:lnTo>
                    <a:pt x="115767" y="231013"/>
                  </a:lnTo>
                  <a:close/>
                </a:path>
                <a:path w="173989" h="405129">
                  <a:moveTo>
                    <a:pt x="173736" y="230631"/>
                  </a:moveTo>
                  <a:lnTo>
                    <a:pt x="115767" y="231013"/>
                  </a:lnTo>
                  <a:lnTo>
                    <a:pt x="115950" y="259968"/>
                  </a:lnTo>
                  <a:lnTo>
                    <a:pt x="58038" y="260349"/>
                  </a:lnTo>
                  <a:lnTo>
                    <a:pt x="159093" y="260349"/>
                  </a:lnTo>
                  <a:lnTo>
                    <a:pt x="173736" y="230631"/>
                  </a:lnTo>
                  <a:close/>
                </a:path>
                <a:path w="173989" h="405129">
                  <a:moveTo>
                    <a:pt x="114300" y="0"/>
                  </a:moveTo>
                  <a:lnTo>
                    <a:pt x="56387" y="253"/>
                  </a:lnTo>
                  <a:lnTo>
                    <a:pt x="57855" y="231394"/>
                  </a:lnTo>
                  <a:lnTo>
                    <a:pt x="115767" y="231013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EFB63EC-7F11-421A-9176-D0243E74E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270350" y="1330505"/>
              <a:ext cx="1688493" cy="12474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1681985-27E1-4639-885A-AB89BD75D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5667995" y="1504001"/>
              <a:ext cx="1963412" cy="12086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2C7083E-E897-4F92-A86E-910F617C278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9925" b="93233" l="8443" r="93809">
                        <a14:foregroundMark x1="61726" y1="80752" x2="61726" y2="80752"/>
                        <a14:foregroundMark x1="87992" y1="83158" x2="87992" y2="83158"/>
                        <a14:foregroundMark x1="93996" y1="87820" x2="93996" y2="87820"/>
                        <a14:foregroundMark x1="87992" y1="88571" x2="87992" y2="88571"/>
                        <a14:foregroundMark x1="70544" y1="93383" x2="70544" y2="93383"/>
                        <a14:foregroundMark x1="76360" y1="52632" x2="76360" y2="52632"/>
                        <a14:foregroundMark x1="72420" y1="29925" x2="72420" y2="29925"/>
                        <a14:foregroundMark x1="8443" y1="75188" x2="8443" y2="75188"/>
                        <a14:foregroundMark x1="71857" y1="23158" x2="71857" y2="23158"/>
                        <a14:foregroundMark x1="63790" y1="23008" x2="69981" y2="25865"/>
                        <a14:foregroundMark x1="71857" y1="30075" x2="81801" y2="38797"/>
                        <a14:foregroundMark x1="66792" y1="73534" x2="79362" y2="79850"/>
                        <a14:foregroundMark x1="77674" y1="51128" x2="81801" y2="43459"/>
                        <a14:foregroundMark x1="57411" y1="29474" x2="66229" y2="49023"/>
                        <a14:foregroundMark x1="60413" y1="32632" x2="75047" y2="46917"/>
                        <a14:foregroundMark x1="64540" y1="72481" x2="78799" y2="77293"/>
                        <a14:foregroundMark x1="72795" y1="16391" x2="72795" y2="16391"/>
                        <a14:foregroundMark x1="72795" y1="15940" x2="76923" y2="19850"/>
                        <a14:foregroundMark x1="80300" y1="20902" x2="75985" y2="16992"/>
                        <a14:foregroundMark x1="69981" y1="15338" x2="67542" y2="12632"/>
                        <a14:foregroundMark x1="74296" y1="15940" x2="69606" y2="14135"/>
                        <a14:foregroundMark x1="49531" y1="11128" x2="45216" y2="11729"/>
                        <a14:foregroundMark x1="43152" y1="13383" x2="39587" y2="14286"/>
                        <a14:foregroundMark x1="54409" y1="12030" x2="59662" y2="11429"/>
                        <a14:foregroundMark x1="49719" y1="12481" x2="58724" y2="11729"/>
                        <a14:foregroundMark x1="66877" y1="12180" x2="72608" y2="13383"/>
                        <a14:foregroundMark x1="64728" y1="11729" x2="66877" y2="12180"/>
                        <a14:backgroundMark x1="77674" y1="12632" x2="77674" y2="12632"/>
                        <a14:backgroundMark x1="70544" y1="12180" x2="70544" y2="12180"/>
                        <a14:backgroundMark x1="79737" y1="16090" x2="79737" y2="160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67976">
            <a:off x="523853" y="1436197"/>
            <a:ext cx="1048649" cy="13083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9BBFF6-5165-40F5-9B33-9E2D815B07F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173752" y="5096027"/>
            <a:ext cx="1476182" cy="150982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1AC2054-4405-481F-9829-B3882F0B2114}"/>
              </a:ext>
            </a:extLst>
          </p:cNvPr>
          <p:cNvSpPr/>
          <p:nvPr/>
        </p:nvSpPr>
        <p:spPr>
          <a:xfrm>
            <a:off x="89647" y="544903"/>
            <a:ext cx="8964706" cy="6247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A78368-0C59-4067-B811-A4D2952DE34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8177" b="95040" l="6464" r="91635">
                        <a14:foregroundMark x1="37452" y1="9115" x2="37452" y2="9115"/>
                        <a14:foregroundMark x1="43536" y1="8981" x2="43536" y2="8981"/>
                        <a14:foregroundMark x1="91065" y1="42761" x2="91065" y2="42761"/>
                        <a14:foregroundMark x1="91635" y1="72386" x2="91635" y2="72386"/>
                        <a14:foregroundMark x1="56084" y1="92627" x2="56084" y2="92627"/>
                        <a14:foregroundMark x1="6464" y1="74665" x2="6464" y2="74665"/>
                        <a14:foregroundMark x1="10646" y1="41019" x2="10646" y2="41019"/>
                        <a14:foregroundMark x1="9696" y1="39946" x2="9696" y2="39946"/>
                        <a14:foregroundMark x1="57605" y1="95174" x2="57605" y2="95174"/>
                        <a14:foregroundMark x1="9696" y1="38070" x2="9696" y2="38070"/>
                        <a14:foregroundMark x1="53612" y1="8177" x2="53612" y2="8177"/>
                        <a14:foregroundMark x1="17110" y1="90483" x2="17110" y2="90483"/>
                        <a14:foregroundMark x1="27186" y1="93164" x2="27186" y2="93164"/>
                        <a14:backgroundMark x1="39544" y1="10590" x2="39544" y2="105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21911" y="4993720"/>
            <a:ext cx="1161806" cy="16477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186D20-95F3-4620-964A-A4F7E4FA9BF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6692" b="94192" l="6296" r="93148">
                        <a14:foregroundMark x1="81481" y1="68561" x2="81481" y2="68561"/>
                        <a14:foregroundMark x1="85556" y1="82197" x2="85556" y2="82197"/>
                        <a14:foregroundMark x1="51852" y1="94444" x2="51852" y2="94444"/>
                        <a14:foregroundMark x1="8889" y1="72222" x2="8889" y2="72222"/>
                        <a14:foregroundMark x1="17963" y1="18308" x2="17963" y2="18308"/>
                        <a14:foregroundMark x1="27593" y1="14394" x2="27593" y2="14394"/>
                        <a14:foregroundMark x1="30000" y1="11111" x2="43333" y2="6692"/>
                        <a14:foregroundMark x1="8333" y1="33838" x2="8333" y2="39520"/>
                        <a14:foregroundMark x1="7407" y1="77652" x2="7407" y2="77652"/>
                        <a14:foregroundMark x1="93333" y1="77273" x2="93333" y2="77273"/>
                        <a14:foregroundMark x1="6296" y1="43561" x2="6296" y2="435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00856" y="5040080"/>
            <a:ext cx="1060235" cy="155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02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"/>
          <p:cNvSpPr>
            <a:spLocks noChangeArrowheads="1"/>
          </p:cNvSpPr>
          <p:nvPr/>
        </p:nvSpPr>
        <p:spPr bwMode="auto">
          <a:xfrm>
            <a:off x="-1588" y="-26988"/>
            <a:ext cx="9144001" cy="479515"/>
          </a:xfrm>
          <a:prstGeom prst="rect">
            <a:avLst/>
          </a:prstGeom>
          <a:solidFill>
            <a:srgbClr val="000099"/>
          </a:solidFill>
          <a:ln w="9525" algn="ctr">
            <a:solidFill>
              <a:srgbClr val="0033CC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algn="ctr" eaLnBrk="1" hangingPunct="1">
              <a:buNone/>
            </a:pPr>
            <a:r>
              <a:rPr lang="en-US" altLang="ja-JP" sz="2400" b="1" dirty="0">
                <a:solidFill>
                  <a:schemeClr val="bg1"/>
                </a:solidFill>
                <a:ea typeface="HGP創英角ｺﾞｼｯｸUB" panose="020B0900000000000000" pitchFamily="50" charset="-128"/>
                <a:cs typeface="Arial" panose="020B0604020202020204" pitchFamily="34" charset="0"/>
              </a:rPr>
              <a:t>New Assignment &amp; Responsibilities</a:t>
            </a:r>
          </a:p>
        </p:txBody>
      </p:sp>
      <p:sp>
        <p:nvSpPr>
          <p:cNvPr id="88" name="object 20"/>
          <p:cNvSpPr>
            <a:spLocks/>
          </p:cNvSpPr>
          <p:nvPr/>
        </p:nvSpPr>
        <p:spPr bwMode="auto">
          <a:xfrm>
            <a:off x="4597895" y="1184244"/>
            <a:ext cx="4507992" cy="3857057"/>
          </a:xfrm>
          <a:custGeom>
            <a:avLst/>
            <a:gdLst>
              <a:gd name="T0" fmla="*/ 0 w 4419600"/>
              <a:gd name="T1" fmla="*/ 131 h 5181600"/>
              <a:gd name="T2" fmla="*/ 4424 w 4419600"/>
              <a:gd name="T3" fmla="*/ 108 h 5181600"/>
              <a:gd name="T4" fmla="*/ 17182 w 4419600"/>
              <a:gd name="T5" fmla="*/ 85 h 5181600"/>
              <a:gd name="T6" fmla="*/ 37496 w 4419600"/>
              <a:gd name="T7" fmla="*/ 65 h 5181600"/>
              <a:gd name="T8" fmla="*/ 64591 w 4419600"/>
              <a:gd name="T9" fmla="*/ 47 h 5181600"/>
              <a:gd name="T10" fmla="*/ 97692 w 4419600"/>
              <a:gd name="T11" fmla="*/ 31 h 5181600"/>
              <a:gd name="T12" fmla="*/ 136023 w 4419600"/>
              <a:gd name="T13" fmla="*/ 18 h 5181600"/>
              <a:gd name="T14" fmla="*/ 178808 w 4419600"/>
              <a:gd name="T15" fmla="*/ 8 h 5181600"/>
              <a:gd name="T16" fmla="*/ 225271 w 4419600"/>
              <a:gd name="T17" fmla="*/ 2 h 5181600"/>
              <a:gd name="T18" fmla="*/ 274637 w 4419600"/>
              <a:gd name="T19" fmla="*/ 0 h 5181600"/>
              <a:gd name="T20" fmla="*/ 4145026 w 4419600"/>
              <a:gd name="T21" fmla="*/ 0 h 5181600"/>
              <a:gd name="T22" fmla="*/ 4194379 w 4419600"/>
              <a:gd name="T23" fmla="*/ 2 h 5181600"/>
              <a:gd name="T24" fmla="*/ 4240831 w 4419600"/>
              <a:gd name="T25" fmla="*/ 8 h 5181600"/>
              <a:gd name="T26" fmla="*/ 4283606 w 4419600"/>
              <a:gd name="T27" fmla="*/ 18 h 5181600"/>
              <a:gd name="T28" fmla="*/ 4321928 w 4419600"/>
              <a:gd name="T29" fmla="*/ 31 h 5181600"/>
              <a:gd name="T30" fmla="*/ 4355021 w 4419600"/>
              <a:gd name="T31" fmla="*/ 47 h 5181600"/>
              <a:gd name="T32" fmla="*/ 4382111 w 4419600"/>
              <a:gd name="T33" fmla="*/ 65 h 5181600"/>
              <a:gd name="T34" fmla="*/ 4402421 w 4419600"/>
              <a:gd name="T35" fmla="*/ 85 h 5181600"/>
              <a:gd name="T36" fmla="*/ 4415176 w 4419600"/>
              <a:gd name="T37" fmla="*/ 108 h 5181600"/>
              <a:gd name="T38" fmla="*/ 4419600 w 4419600"/>
              <a:gd name="T39" fmla="*/ 131 h 5181600"/>
              <a:gd name="T40" fmla="*/ 4419600 w 4419600"/>
              <a:gd name="T41" fmla="*/ 2351 h 5181600"/>
              <a:gd name="T42" fmla="*/ 4415176 w 4419600"/>
              <a:gd name="T43" fmla="*/ 2375 h 5181600"/>
              <a:gd name="T44" fmla="*/ 4402421 w 4419600"/>
              <a:gd name="T45" fmla="*/ 2397 h 5181600"/>
              <a:gd name="T46" fmla="*/ 4382111 w 4419600"/>
              <a:gd name="T47" fmla="*/ 2418 h 5181600"/>
              <a:gd name="T48" fmla="*/ 4355021 w 4419600"/>
              <a:gd name="T49" fmla="*/ 2435 h 5181600"/>
              <a:gd name="T50" fmla="*/ 4321928 w 4419600"/>
              <a:gd name="T51" fmla="*/ 2451 h 5181600"/>
              <a:gd name="T52" fmla="*/ 4283606 w 4419600"/>
              <a:gd name="T53" fmla="*/ 2465 h 5181600"/>
              <a:gd name="T54" fmla="*/ 4240831 w 4419600"/>
              <a:gd name="T55" fmla="*/ 2474 h 5181600"/>
              <a:gd name="T56" fmla="*/ 4194379 w 4419600"/>
              <a:gd name="T57" fmla="*/ 2480 h 5181600"/>
              <a:gd name="T58" fmla="*/ 4145026 w 4419600"/>
              <a:gd name="T59" fmla="*/ 2483 h 5181600"/>
              <a:gd name="T60" fmla="*/ 274637 w 4419600"/>
              <a:gd name="T61" fmla="*/ 2483 h 5181600"/>
              <a:gd name="T62" fmla="*/ 225271 w 4419600"/>
              <a:gd name="T63" fmla="*/ 2480 h 5181600"/>
              <a:gd name="T64" fmla="*/ 178808 w 4419600"/>
              <a:gd name="T65" fmla="*/ 2474 h 5181600"/>
              <a:gd name="T66" fmla="*/ 136023 w 4419600"/>
              <a:gd name="T67" fmla="*/ 2465 h 5181600"/>
              <a:gd name="T68" fmla="*/ 97692 w 4419600"/>
              <a:gd name="T69" fmla="*/ 2451 h 5181600"/>
              <a:gd name="T70" fmla="*/ 64591 w 4419600"/>
              <a:gd name="T71" fmla="*/ 2435 h 5181600"/>
              <a:gd name="T72" fmla="*/ 37496 w 4419600"/>
              <a:gd name="T73" fmla="*/ 2418 h 5181600"/>
              <a:gd name="T74" fmla="*/ 17182 w 4419600"/>
              <a:gd name="T75" fmla="*/ 2397 h 5181600"/>
              <a:gd name="T76" fmla="*/ 4424 w 4419600"/>
              <a:gd name="T77" fmla="*/ 2375 h 5181600"/>
              <a:gd name="T78" fmla="*/ 0 w 4419600"/>
              <a:gd name="T79" fmla="*/ 2351 h 5181600"/>
              <a:gd name="T80" fmla="*/ 0 w 4419600"/>
              <a:gd name="T81" fmla="*/ 131 h 518160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4419600" h="5181600">
                <a:moveTo>
                  <a:pt x="0" y="274574"/>
                </a:moveTo>
                <a:lnTo>
                  <a:pt x="4424" y="225220"/>
                </a:lnTo>
                <a:lnTo>
                  <a:pt x="17182" y="178768"/>
                </a:lnTo>
                <a:lnTo>
                  <a:pt x="37496" y="135993"/>
                </a:lnTo>
                <a:lnTo>
                  <a:pt x="64591" y="97671"/>
                </a:lnTo>
                <a:lnTo>
                  <a:pt x="97692" y="64578"/>
                </a:lnTo>
                <a:lnTo>
                  <a:pt x="136023" y="37488"/>
                </a:lnTo>
                <a:lnTo>
                  <a:pt x="178808" y="17178"/>
                </a:lnTo>
                <a:lnTo>
                  <a:pt x="225271" y="4423"/>
                </a:lnTo>
                <a:lnTo>
                  <a:pt x="274637" y="0"/>
                </a:lnTo>
                <a:lnTo>
                  <a:pt x="4145026" y="0"/>
                </a:lnTo>
                <a:lnTo>
                  <a:pt x="4194379" y="4423"/>
                </a:lnTo>
                <a:lnTo>
                  <a:pt x="4240831" y="17178"/>
                </a:lnTo>
                <a:lnTo>
                  <a:pt x="4283606" y="37488"/>
                </a:lnTo>
                <a:lnTo>
                  <a:pt x="4321928" y="64578"/>
                </a:lnTo>
                <a:lnTo>
                  <a:pt x="4355021" y="97671"/>
                </a:lnTo>
                <a:lnTo>
                  <a:pt x="4382111" y="135993"/>
                </a:lnTo>
                <a:lnTo>
                  <a:pt x="4402421" y="178768"/>
                </a:lnTo>
                <a:lnTo>
                  <a:pt x="4415176" y="225220"/>
                </a:lnTo>
                <a:lnTo>
                  <a:pt x="4419600" y="274574"/>
                </a:lnTo>
                <a:lnTo>
                  <a:pt x="4419600" y="4906962"/>
                </a:lnTo>
                <a:lnTo>
                  <a:pt x="4415176" y="4956328"/>
                </a:lnTo>
                <a:lnTo>
                  <a:pt x="4402421" y="5002791"/>
                </a:lnTo>
                <a:lnTo>
                  <a:pt x="4382111" y="5045576"/>
                </a:lnTo>
                <a:lnTo>
                  <a:pt x="4355021" y="5083907"/>
                </a:lnTo>
                <a:lnTo>
                  <a:pt x="4321928" y="5117008"/>
                </a:lnTo>
                <a:lnTo>
                  <a:pt x="4283606" y="5144103"/>
                </a:lnTo>
                <a:lnTo>
                  <a:pt x="4240831" y="5164417"/>
                </a:lnTo>
                <a:lnTo>
                  <a:pt x="4194379" y="5177175"/>
                </a:lnTo>
                <a:lnTo>
                  <a:pt x="4145026" y="5181600"/>
                </a:lnTo>
                <a:lnTo>
                  <a:pt x="274637" y="5181600"/>
                </a:lnTo>
                <a:lnTo>
                  <a:pt x="225271" y="5177175"/>
                </a:lnTo>
                <a:lnTo>
                  <a:pt x="178808" y="5164417"/>
                </a:lnTo>
                <a:lnTo>
                  <a:pt x="136023" y="5144103"/>
                </a:lnTo>
                <a:lnTo>
                  <a:pt x="97692" y="5117008"/>
                </a:lnTo>
                <a:lnTo>
                  <a:pt x="64591" y="5083907"/>
                </a:lnTo>
                <a:lnTo>
                  <a:pt x="37496" y="5045576"/>
                </a:lnTo>
                <a:lnTo>
                  <a:pt x="17182" y="5002791"/>
                </a:lnTo>
                <a:lnTo>
                  <a:pt x="4424" y="4956328"/>
                </a:lnTo>
                <a:lnTo>
                  <a:pt x="0" y="4906962"/>
                </a:lnTo>
                <a:lnTo>
                  <a:pt x="0" y="274574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Arial" panose="020B0604020202020204" pitchFamily="34" charset="0"/>
              <a:ea typeface="HGP創英角ｺﾞｼｯｸUB" panose="020B0900000000000000" pitchFamily="50" charset="-128"/>
              <a:cs typeface="Arial" panose="020B0604020202020204" pitchFamily="34" charset="0"/>
            </a:endParaRPr>
          </a:p>
        </p:txBody>
      </p:sp>
      <p:sp>
        <p:nvSpPr>
          <p:cNvPr id="3089" name="object 20"/>
          <p:cNvSpPr>
            <a:spLocks/>
          </p:cNvSpPr>
          <p:nvPr/>
        </p:nvSpPr>
        <p:spPr bwMode="auto">
          <a:xfrm>
            <a:off x="44152" y="1189075"/>
            <a:ext cx="4507992" cy="3857058"/>
          </a:xfrm>
          <a:custGeom>
            <a:avLst/>
            <a:gdLst>
              <a:gd name="T0" fmla="*/ 0 w 4419600"/>
              <a:gd name="T1" fmla="*/ 131 h 5181600"/>
              <a:gd name="T2" fmla="*/ 4424 w 4419600"/>
              <a:gd name="T3" fmla="*/ 108 h 5181600"/>
              <a:gd name="T4" fmla="*/ 17182 w 4419600"/>
              <a:gd name="T5" fmla="*/ 85 h 5181600"/>
              <a:gd name="T6" fmla="*/ 37496 w 4419600"/>
              <a:gd name="T7" fmla="*/ 65 h 5181600"/>
              <a:gd name="T8" fmla="*/ 64591 w 4419600"/>
              <a:gd name="T9" fmla="*/ 47 h 5181600"/>
              <a:gd name="T10" fmla="*/ 97692 w 4419600"/>
              <a:gd name="T11" fmla="*/ 31 h 5181600"/>
              <a:gd name="T12" fmla="*/ 136023 w 4419600"/>
              <a:gd name="T13" fmla="*/ 18 h 5181600"/>
              <a:gd name="T14" fmla="*/ 178808 w 4419600"/>
              <a:gd name="T15" fmla="*/ 8 h 5181600"/>
              <a:gd name="T16" fmla="*/ 225271 w 4419600"/>
              <a:gd name="T17" fmla="*/ 2 h 5181600"/>
              <a:gd name="T18" fmla="*/ 274637 w 4419600"/>
              <a:gd name="T19" fmla="*/ 0 h 5181600"/>
              <a:gd name="T20" fmla="*/ 4145026 w 4419600"/>
              <a:gd name="T21" fmla="*/ 0 h 5181600"/>
              <a:gd name="T22" fmla="*/ 4194379 w 4419600"/>
              <a:gd name="T23" fmla="*/ 2 h 5181600"/>
              <a:gd name="T24" fmla="*/ 4240831 w 4419600"/>
              <a:gd name="T25" fmla="*/ 8 h 5181600"/>
              <a:gd name="T26" fmla="*/ 4283606 w 4419600"/>
              <a:gd name="T27" fmla="*/ 18 h 5181600"/>
              <a:gd name="T28" fmla="*/ 4321928 w 4419600"/>
              <a:gd name="T29" fmla="*/ 31 h 5181600"/>
              <a:gd name="T30" fmla="*/ 4355021 w 4419600"/>
              <a:gd name="T31" fmla="*/ 47 h 5181600"/>
              <a:gd name="T32" fmla="*/ 4382111 w 4419600"/>
              <a:gd name="T33" fmla="*/ 65 h 5181600"/>
              <a:gd name="T34" fmla="*/ 4402421 w 4419600"/>
              <a:gd name="T35" fmla="*/ 85 h 5181600"/>
              <a:gd name="T36" fmla="*/ 4415176 w 4419600"/>
              <a:gd name="T37" fmla="*/ 108 h 5181600"/>
              <a:gd name="T38" fmla="*/ 4419600 w 4419600"/>
              <a:gd name="T39" fmla="*/ 131 h 5181600"/>
              <a:gd name="T40" fmla="*/ 4419600 w 4419600"/>
              <a:gd name="T41" fmla="*/ 2351 h 5181600"/>
              <a:gd name="T42" fmla="*/ 4415176 w 4419600"/>
              <a:gd name="T43" fmla="*/ 2375 h 5181600"/>
              <a:gd name="T44" fmla="*/ 4402421 w 4419600"/>
              <a:gd name="T45" fmla="*/ 2397 h 5181600"/>
              <a:gd name="T46" fmla="*/ 4382111 w 4419600"/>
              <a:gd name="T47" fmla="*/ 2418 h 5181600"/>
              <a:gd name="T48" fmla="*/ 4355021 w 4419600"/>
              <a:gd name="T49" fmla="*/ 2435 h 5181600"/>
              <a:gd name="T50" fmla="*/ 4321928 w 4419600"/>
              <a:gd name="T51" fmla="*/ 2451 h 5181600"/>
              <a:gd name="T52" fmla="*/ 4283606 w 4419600"/>
              <a:gd name="T53" fmla="*/ 2465 h 5181600"/>
              <a:gd name="T54" fmla="*/ 4240831 w 4419600"/>
              <a:gd name="T55" fmla="*/ 2474 h 5181600"/>
              <a:gd name="T56" fmla="*/ 4194379 w 4419600"/>
              <a:gd name="T57" fmla="*/ 2480 h 5181600"/>
              <a:gd name="T58" fmla="*/ 4145026 w 4419600"/>
              <a:gd name="T59" fmla="*/ 2483 h 5181600"/>
              <a:gd name="T60" fmla="*/ 274637 w 4419600"/>
              <a:gd name="T61" fmla="*/ 2483 h 5181600"/>
              <a:gd name="T62" fmla="*/ 225271 w 4419600"/>
              <a:gd name="T63" fmla="*/ 2480 h 5181600"/>
              <a:gd name="T64" fmla="*/ 178808 w 4419600"/>
              <a:gd name="T65" fmla="*/ 2474 h 5181600"/>
              <a:gd name="T66" fmla="*/ 136023 w 4419600"/>
              <a:gd name="T67" fmla="*/ 2465 h 5181600"/>
              <a:gd name="T68" fmla="*/ 97692 w 4419600"/>
              <a:gd name="T69" fmla="*/ 2451 h 5181600"/>
              <a:gd name="T70" fmla="*/ 64591 w 4419600"/>
              <a:gd name="T71" fmla="*/ 2435 h 5181600"/>
              <a:gd name="T72" fmla="*/ 37496 w 4419600"/>
              <a:gd name="T73" fmla="*/ 2418 h 5181600"/>
              <a:gd name="T74" fmla="*/ 17182 w 4419600"/>
              <a:gd name="T75" fmla="*/ 2397 h 5181600"/>
              <a:gd name="T76" fmla="*/ 4424 w 4419600"/>
              <a:gd name="T77" fmla="*/ 2375 h 5181600"/>
              <a:gd name="T78" fmla="*/ 0 w 4419600"/>
              <a:gd name="T79" fmla="*/ 2351 h 5181600"/>
              <a:gd name="T80" fmla="*/ 0 w 4419600"/>
              <a:gd name="T81" fmla="*/ 131 h 518160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4419600" h="5181600">
                <a:moveTo>
                  <a:pt x="0" y="274574"/>
                </a:moveTo>
                <a:lnTo>
                  <a:pt x="4424" y="225220"/>
                </a:lnTo>
                <a:lnTo>
                  <a:pt x="17182" y="178768"/>
                </a:lnTo>
                <a:lnTo>
                  <a:pt x="37496" y="135993"/>
                </a:lnTo>
                <a:lnTo>
                  <a:pt x="64591" y="97671"/>
                </a:lnTo>
                <a:lnTo>
                  <a:pt x="97692" y="64578"/>
                </a:lnTo>
                <a:lnTo>
                  <a:pt x="136023" y="37488"/>
                </a:lnTo>
                <a:lnTo>
                  <a:pt x="178808" y="17178"/>
                </a:lnTo>
                <a:lnTo>
                  <a:pt x="225271" y="4423"/>
                </a:lnTo>
                <a:lnTo>
                  <a:pt x="274637" y="0"/>
                </a:lnTo>
                <a:lnTo>
                  <a:pt x="4145026" y="0"/>
                </a:lnTo>
                <a:lnTo>
                  <a:pt x="4194379" y="4423"/>
                </a:lnTo>
                <a:lnTo>
                  <a:pt x="4240831" y="17178"/>
                </a:lnTo>
                <a:lnTo>
                  <a:pt x="4283606" y="37488"/>
                </a:lnTo>
                <a:lnTo>
                  <a:pt x="4321928" y="64578"/>
                </a:lnTo>
                <a:lnTo>
                  <a:pt x="4355021" y="97671"/>
                </a:lnTo>
                <a:lnTo>
                  <a:pt x="4382111" y="135993"/>
                </a:lnTo>
                <a:lnTo>
                  <a:pt x="4402421" y="178768"/>
                </a:lnTo>
                <a:lnTo>
                  <a:pt x="4415176" y="225220"/>
                </a:lnTo>
                <a:lnTo>
                  <a:pt x="4419600" y="274574"/>
                </a:lnTo>
                <a:lnTo>
                  <a:pt x="4419600" y="4906962"/>
                </a:lnTo>
                <a:lnTo>
                  <a:pt x="4415176" y="4956328"/>
                </a:lnTo>
                <a:lnTo>
                  <a:pt x="4402421" y="5002791"/>
                </a:lnTo>
                <a:lnTo>
                  <a:pt x="4382111" y="5045576"/>
                </a:lnTo>
                <a:lnTo>
                  <a:pt x="4355021" y="5083907"/>
                </a:lnTo>
                <a:lnTo>
                  <a:pt x="4321928" y="5117008"/>
                </a:lnTo>
                <a:lnTo>
                  <a:pt x="4283606" y="5144103"/>
                </a:lnTo>
                <a:lnTo>
                  <a:pt x="4240831" y="5164417"/>
                </a:lnTo>
                <a:lnTo>
                  <a:pt x="4194379" y="5177175"/>
                </a:lnTo>
                <a:lnTo>
                  <a:pt x="4145026" y="5181600"/>
                </a:lnTo>
                <a:lnTo>
                  <a:pt x="274637" y="5181600"/>
                </a:lnTo>
                <a:lnTo>
                  <a:pt x="225271" y="5177175"/>
                </a:lnTo>
                <a:lnTo>
                  <a:pt x="178808" y="5164417"/>
                </a:lnTo>
                <a:lnTo>
                  <a:pt x="136023" y="5144103"/>
                </a:lnTo>
                <a:lnTo>
                  <a:pt x="97692" y="5117008"/>
                </a:lnTo>
                <a:lnTo>
                  <a:pt x="64591" y="5083907"/>
                </a:lnTo>
                <a:lnTo>
                  <a:pt x="37496" y="5045576"/>
                </a:lnTo>
                <a:lnTo>
                  <a:pt x="17182" y="5002791"/>
                </a:lnTo>
                <a:lnTo>
                  <a:pt x="4424" y="4956328"/>
                </a:lnTo>
                <a:lnTo>
                  <a:pt x="0" y="4906962"/>
                </a:lnTo>
                <a:lnTo>
                  <a:pt x="0" y="274574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schemeClr val="tx1"/>
              </a:solidFill>
              <a:latin typeface="Arial" panose="020B0604020202020204" pitchFamily="34" charset="0"/>
              <a:ea typeface="HGP創英角ｺﾞｼｯｸUB" panose="020B0900000000000000" pitchFamily="50" charset="-128"/>
              <a:cs typeface="Arial" panose="020B0604020202020204" pitchFamily="34" charset="0"/>
            </a:endParaRPr>
          </a:p>
        </p:txBody>
      </p:sp>
      <p:sp>
        <p:nvSpPr>
          <p:cNvPr id="114" name="Rectangle 113"/>
          <p:cNvSpPr>
            <a:spLocks noChangeArrowheads="1"/>
          </p:cNvSpPr>
          <p:nvPr/>
        </p:nvSpPr>
        <p:spPr bwMode="auto">
          <a:xfrm>
            <a:off x="44153" y="503252"/>
            <a:ext cx="9061704" cy="34411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ea typeface="HGPSoeiKakugothicUB" panose="020B0900000000000000" pitchFamily="34" charset="-128"/>
                <a:cs typeface="Arial" panose="020B0604020202020204" pitchFamily="34" charset="0"/>
              </a:rPr>
              <a:t>New Organization Chart after Assignment</a:t>
            </a:r>
            <a:endParaRPr lang="vi-VN" altLang="en-US" sz="2000" dirty="0">
              <a:solidFill>
                <a:schemeClr val="tx1"/>
              </a:solidFill>
              <a:latin typeface="Arial" panose="020B0604020202020204" pitchFamily="34" charset="0"/>
              <a:ea typeface="HGPSoeiKakugothicUB" panose="020B09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591962" y="868021"/>
            <a:ext cx="1315834" cy="3236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&lt;Before&gt;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6316362" y="864454"/>
            <a:ext cx="1091400" cy="3236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&lt;After&gt;</a:t>
            </a:r>
          </a:p>
        </p:txBody>
      </p:sp>
      <p:sp>
        <p:nvSpPr>
          <p:cNvPr id="4" name="Rectangle 3"/>
          <p:cNvSpPr/>
          <p:nvPr/>
        </p:nvSpPr>
        <p:spPr>
          <a:xfrm>
            <a:off x="44152" y="5150856"/>
            <a:ext cx="9061704" cy="1658875"/>
          </a:xfrm>
          <a:prstGeom prst="rect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lvl="1">
              <a:buFont typeface="Wingdings" pitchFamily="2" charset="2"/>
              <a:buChar char="q"/>
            </a:pPr>
            <a:endParaRPr lang="en-US" altLang="en-US" sz="1600" b="1" u="sng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7" name="正方形/長方形 40"/>
          <p:cNvSpPr/>
          <p:nvPr/>
        </p:nvSpPr>
        <p:spPr>
          <a:xfrm>
            <a:off x="8212821" y="65388"/>
            <a:ext cx="789469" cy="28804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1500" b="1" dirty="0">
                <a:solidFill>
                  <a:schemeClr val="bg1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1/12</a:t>
            </a:r>
            <a:endParaRPr lang="ja-JP" altLang="en-US" sz="1500" b="1" dirty="0">
              <a:solidFill>
                <a:schemeClr val="bg1"/>
              </a:solidFill>
              <a:latin typeface="Arial" panose="020B0604020202020204" pitchFamily="34" charset="0"/>
              <a:ea typeface="HGP創英角ｺﾞｼｯｸUB" panose="020B0900000000000000" pitchFamily="50" charset="-128"/>
              <a:cs typeface="Arial" panose="020B0604020202020204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8144" y="5159698"/>
            <a:ext cx="9061622" cy="1641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altLang="en-US" b="1" u="sng" dirty="0">
                <a:solidFill>
                  <a:srgbClr val="0000FF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 New Mission:</a:t>
            </a:r>
          </a:p>
          <a:p>
            <a:endParaRPr lang="en-US" altLang="en-US" sz="500" b="1" u="sng" dirty="0">
              <a:solidFill>
                <a:srgbClr val="0000CC"/>
              </a:solidFill>
              <a:latin typeface="Arial" panose="020B0604020202020204" pitchFamily="34" charset="0"/>
              <a:ea typeface="HGP創英角ｺﾞｼｯｸUB" panose="020B0900000000000000" pitchFamily="50" charset="-128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en-US" dirty="0"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  <a:sym typeface="Wingdings" panose="05000000000000000000" pitchFamily="2" charset="2"/>
              </a:rPr>
              <a:t>   </a:t>
            </a:r>
            <a:r>
              <a:rPr lang="en-US" altLang="en-US" dirty="0"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Manage the daily patrol activities to ensure quality in processes</a:t>
            </a:r>
          </a:p>
          <a:p>
            <a:pPr>
              <a:lnSpc>
                <a:spcPct val="150000"/>
              </a:lnSpc>
            </a:pPr>
            <a:r>
              <a:rPr lang="en-US" altLang="en-US" dirty="0"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  </a:t>
            </a:r>
            <a:r>
              <a:rPr lang="en-US" altLang="en-US" dirty="0"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  <a:sym typeface="Wingdings" panose="05000000000000000000" pitchFamily="2" charset="2"/>
              </a:rPr>
              <a:t> </a:t>
            </a:r>
            <a:r>
              <a:rPr lang="en-US" altLang="en-US" dirty="0"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Manage &amp; checking new model to ensure quality from PP step</a:t>
            </a:r>
          </a:p>
          <a:p>
            <a:pPr>
              <a:lnSpc>
                <a:spcPct val="150000"/>
              </a:lnSpc>
            </a:pPr>
            <a:r>
              <a:rPr lang="en-US" altLang="en-US" dirty="0"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  <a:sym typeface="Wingdings" panose="05000000000000000000" pitchFamily="2" charset="2"/>
              </a:rPr>
              <a:t>   </a:t>
            </a:r>
            <a:r>
              <a:rPr lang="en-US" altLang="en-US" dirty="0"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Verify </a:t>
            </a:r>
            <a:r>
              <a:rPr lang="en-US" dirty="0"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K.I.S.S Activity of all categories</a:t>
            </a:r>
            <a:endParaRPr lang="en-US" altLang="en-US" dirty="0">
              <a:latin typeface="Arial" panose="020B0604020202020204" pitchFamily="34" charset="0"/>
              <a:ea typeface="HGP創英角ｺﾞｼｯｸUB" panose="020B0900000000000000" pitchFamily="50" charset="-128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2826F8-51A0-4079-A7E6-D7545122BB36}"/>
              </a:ext>
            </a:extLst>
          </p:cNvPr>
          <p:cNvGrpSpPr/>
          <p:nvPr/>
        </p:nvGrpSpPr>
        <p:grpSpPr>
          <a:xfrm>
            <a:off x="138101" y="1329563"/>
            <a:ext cx="4174913" cy="3631904"/>
            <a:chOff x="138101" y="1329563"/>
            <a:chExt cx="4174913" cy="3344164"/>
          </a:xfrm>
        </p:grpSpPr>
        <p:sp>
          <p:nvSpPr>
            <p:cNvPr id="161" name="TextBox 160"/>
            <p:cNvSpPr txBox="1"/>
            <p:nvPr/>
          </p:nvSpPr>
          <p:spPr>
            <a:xfrm>
              <a:off x="1496345" y="1776187"/>
              <a:ext cx="4574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(2)</a:t>
              </a:r>
            </a:p>
          </p:txBody>
        </p:sp>
        <p:cxnSp>
          <p:nvCxnSpPr>
            <p:cNvPr id="170" name="Straight Connector 169"/>
            <p:cNvCxnSpPr>
              <a:cxnSpLocks/>
            </p:cNvCxnSpPr>
            <p:nvPr/>
          </p:nvCxnSpPr>
          <p:spPr>
            <a:xfrm>
              <a:off x="1447225" y="1686853"/>
              <a:ext cx="0" cy="35348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cxnSpLocks/>
            </p:cNvCxnSpPr>
            <p:nvPr/>
          </p:nvCxnSpPr>
          <p:spPr>
            <a:xfrm flipH="1">
              <a:off x="1450652" y="2039823"/>
              <a:ext cx="456508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Rectangle 185"/>
            <p:cNvSpPr/>
            <p:nvPr/>
          </p:nvSpPr>
          <p:spPr>
            <a:xfrm>
              <a:off x="1905873" y="1840704"/>
              <a:ext cx="1618012" cy="409238"/>
            </a:xfrm>
            <a:prstGeom prst="rect">
              <a:avLst/>
            </a:prstGeom>
            <a:solidFill>
              <a:srgbClr val="FFFFB3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defRPr/>
              </a:pPr>
              <a:r>
                <a:rPr lang="en-US" sz="14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MQA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C7E17D9-FB7D-4ABA-A564-6DD4C3417917}"/>
                </a:ext>
              </a:extLst>
            </p:cNvPr>
            <p:cNvSpPr/>
            <p:nvPr/>
          </p:nvSpPr>
          <p:spPr>
            <a:xfrm>
              <a:off x="1943058" y="4043321"/>
              <a:ext cx="1618012" cy="379313"/>
            </a:xfrm>
            <a:prstGeom prst="rect">
              <a:avLst/>
            </a:prstGeom>
            <a:solidFill>
              <a:srgbClr val="FFFFB3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defRPr/>
              </a:pPr>
              <a:r>
                <a:rPr lang="en-US" sz="14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OQC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9AF2E2F-DA58-42B7-B56E-EB4F6F3F54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5972" y="4218016"/>
              <a:ext cx="437086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4DA5BD6-4B8B-4544-A24E-BAA1EB0AEFE2}"/>
                </a:ext>
              </a:extLst>
            </p:cNvPr>
            <p:cNvSpPr txBox="1"/>
            <p:nvPr/>
          </p:nvSpPr>
          <p:spPr>
            <a:xfrm>
              <a:off x="1818088" y="2222218"/>
              <a:ext cx="14868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Head: 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MGR. Ha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0E08742-3238-4857-B390-E9E7F91C6AE7}"/>
                </a:ext>
              </a:extLst>
            </p:cNvPr>
            <p:cNvSpPr txBox="1"/>
            <p:nvPr/>
          </p:nvSpPr>
          <p:spPr>
            <a:xfrm>
              <a:off x="1845468" y="4396728"/>
              <a:ext cx="14868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Head: 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MGR. Tu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C651F31-AB71-42AA-BED0-11D869250962}"/>
                </a:ext>
              </a:extLst>
            </p:cNvPr>
            <p:cNvCxnSpPr>
              <a:cxnSpLocks/>
            </p:cNvCxnSpPr>
            <p:nvPr/>
          </p:nvCxnSpPr>
          <p:spPr>
            <a:xfrm>
              <a:off x="267683" y="1698302"/>
              <a:ext cx="0" cy="189151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723024A-3FC0-472F-A593-2764064EAAEA}"/>
                </a:ext>
              </a:extLst>
            </p:cNvPr>
            <p:cNvSpPr/>
            <p:nvPr/>
          </p:nvSpPr>
          <p:spPr>
            <a:xfrm>
              <a:off x="1905874" y="2942013"/>
              <a:ext cx="1618012" cy="409238"/>
            </a:xfrm>
            <a:prstGeom prst="rect">
              <a:avLst/>
            </a:prstGeom>
            <a:solidFill>
              <a:srgbClr val="FFFFB3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defRPr/>
              </a:pPr>
              <a:r>
                <a:rPr lang="en-US" sz="14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FPQC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3FC3CCA-DBDF-4836-95D5-0C675C737DE2}"/>
                </a:ext>
              </a:extLst>
            </p:cNvPr>
            <p:cNvCxnSpPr>
              <a:cxnSpLocks/>
              <a:stCxn id="42" idx="1"/>
            </p:cNvCxnSpPr>
            <p:nvPr/>
          </p:nvCxnSpPr>
          <p:spPr>
            <a:xfrm flipH="1">
              <a:off x="1450652" y="3146632"/>
              <a:ext cx="455222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A03091D-372B-4050-944A-786278AF87CB}"/>
                </a:ext>
              </a:extLst>
            </p:cNvPr>
            <p:cNvSpPr txBox="1"/>
            <p:nvPr/>
          </p:nvSpPr>
          <p:spPr>
            <a:xfrm>
              <a:off x="1465100" y="2901777"/>
              <a:ext cx="4574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 b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(11)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A85FDC8-1941-4D78-AD19-F8FCE23D106F}"/>
                </a:ext>
              </a:extLst>
            </p:cNvPr>
            <p:cNvSpPr txBox="1"/>
            <p:nvPr/>
          </p:nvSpPr>
          <p:spPr>
            <a:xfrm>
              <a:off x="1825473" y="3336798"/>
              <a:ext cx="1993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Head: 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Specialist </a:t>
              </a:r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V.Thanh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076B710-A132-47D8-A9F7-F24506BD227D}"/>
                </a:ext>
              </a:extLst>
            </p:cNvPr>
            <p:cNvSpPr/>
            <p:nvPr/>
          </p:nvSpPr>
          <p:spPr>
            <a:xfrm>
              <a:off x="138102" y="1329563"/>
              <a:ext cx="2856241" cy="370653"/>
            </a:xfrm>
            <a:prstGeom prst="rect">
              <a:avLst/>
            </a:prstGeom>
            <a:solidFill>
              <a:srgbClr val="E8F3E1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defRPr/>
              </a:pPr>
              <a:r>
                <a:rPr lang="en-US" sz="1400" b="1" dirty="0" err="1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Monozukuri</a:t>
              </a:r>
              <a:r>
                <a:rPr lang="en-US" sz="14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Quality Assurance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1F998B9-A793-433C-9D11-2B9191BECBED}"/>
                </a:ext>
              </a:extLst>
            </p:cNvPr>
            <p:cNvSpPr/>
            <p:nvPr/>
          </p:nvSpPr>
          <p:spPr>
            <a:xfrm>
              <a:off x="153179" y="2494797"/>
              <a:ext cx="2856241" cy="370653"/>
            </a:xfrm>
            <a:prstGeom prst="rect">
              <a:avLst/>
            </a:prstGeom>
            <a:solidFill>
              <a:srgbClr val="E8F3E1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defRPr/>
              </a:pPr>
              <a:r>
                <a:rPr lang="en-US" sz="14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Factory Patrol Quality Control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BC58FBA-CE15-413F-B2EE-DBF680B58AAA}"/>
                </a:ext>
              </a:extLst>
            </p:cNvPr>
            <p:cNvCxnSpPr>
              <a:cxnSpLocks/>
            </p:cNvCxnSpPr>
            <p:nvPr/>
          </p:nvCxnSpPr>
          <p:spPr>
            <a:xfrm>
              <a:off x="1451786" y="2843561"/>
              <a:ext cx="4060" cy="30307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6D04839-F654-41B9-AE75-E98F487B5637}"/>
                </a:ext>
              </a:extLst>
            </p:cNvPr>
            <p:cNvSpPr/>
            <p:nvPr/>
          </p:nvSpPr>
          <p:spPr>
            <a:xfrm>
              <a:off x="138101" y="3596106"/>
              <a:ext cx="2856241" cy="370653"/>
            </a:xfrm>
            <a:prstGeom prst="rect">
              <a:avLst/>
            </a:prstGeom>
            <a:solidFill>
              <a:srgbClr val="E8F3E1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defRPr/>
              </a:pPr>
              <a:r>
                <a:rPr lang="en-US" sz="14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Outgoing Quality Control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EDA9B40-64EC-445E-A5A3-3D258836C1F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609" y="3950213"/>
              <a:ext cx="0" cy="26780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982F03C-F59D-4C39-BE88-D46128FB0116}"/>
                </a:ext>
              </a:extLst>
            </p:cNvPr>
            <p:cNvSpPr txBox="1"/>
            <p:nvPr/>
          </p:nvSpPr>
          <p:spPr>
            <a:xfrm>
              <a:off x="2987401" y="2222218"/>
              <a:ext cx="1325613" cy="2616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Sup </a:t>
              </a:r>
              <a:r>
                <a:rPr lang="en-US" sz="11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D.Thanh</a:t>
              </a:r>
              <a:endParaRPr lang="en-US" sz="1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30E830A-CEE4-4297-8B22-540924FB83AE}"/>
              </a:ext>
            </a:extLst>
          </p:cNvPr>
          <p:cNvGrpSpPr/>
          <p:nvPr/>
        </p:nvGrpSpPr>
        <p:grpSpPr>
          <a:xfrm>
            <a:off x="4696135" y="1339415"/>
            <a:ext cx="4373278" cy="3622052"/>
            <a:chOff x="4696135" y="1339415"/>
            <a:chExt cx="4373278" cy="3305594"/>
          </a:xfrm>
        </p:grpSpPr>
        <p:sp>
          <p:nvSpPr>
            <p:cNvPr id="148" name="TextBox 147"/>
            <p:cNvSpPr txBox="1"/>
            <p:nvPr/>
          </p:nvSpPr>
          <p:spPr>
            <a:xfrm>
              <a:off x="5253278" y="2210806"/>
              <a:ext cx="15254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       Head: </a:t>
              </a:r>
            </a:p>
            <a:p>
              <a:r>
                <a:rPr lang="en-US" sz="1100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Specialist </a:t>
              </a:r>
              <a:r>
                <a:rPr lang="en-US" sz="1100" b="1" dirty="0" err="1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D.Thanh</a:t>
              </a:r>
              <a:endParaRPr lang="en-US" sz="11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7227243" y="2439439"/>
              <a:ext cx="1834315" cy="40923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defRPr/>
              </a:pPr>
              <a:r>
                <a:rPr lang="en-US" sz="14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Daily Patrol team</a:t>
              </a:r>
            </a:p>
          </p:txBody>
        </p:sp>
        <p:cxnSp>
          <p:nvCxnSpPr>
            <p:cNvPr id="150" name="Straight Connector 149"/>
            <p:cNvCxnSpPr>
              <a:cxnSpLocks/>
            </p:cNvCxnSpPr>
            <p:nvPr/>
          </p:nvCxnSpPr>
          <p:spPr>
            <a:xfrm>
              <a:off x="6621524" y="2230126"/>
              <a:ext cx="0" cy="121487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>
              <a:cxnSpLocks/>
              <a:stCxn id="149" idx="1"/>
            </p:cNvCxnSpPr>
            <p:nvPr/>
          </p:nvCxnSpPr>
          <p:spPr>
            <a:xfrm flipH="1">
              <a:off x="6616715" y="2644058"/>
              <a:ext cx="610528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TextBox 157"/>
            <p:cNvSpPr txBox="1"/>
            <p:nvPr/>
          </p:nvSpPr>
          <p:spPr>
            <a:xfrm>
              <a:off x="6699572" y="2374405"/>
              <a:ext cx="4574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(7)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ABD35AE-F1E8-4B2C-BE30-E5B0F7974326}"/>
                </a:ext>
              </a:extLst>
            </p:cNvPr>
            <p:cNvSpPr/>
            <p:nvPr/>
          </p:nvSpPr>
          <p:spPr>
            <a:xfrm>
              <a:off x="4696135" y="1339415"/>
              <a:ext cx="4361419" cy="370653"/>
            </a:xfrm>
            <a:prstGeom prst="rect">
              <a:avLst/>
            </a:prstGeom>
            <a:solidFill>
              <a:srgbClr val="E8F3E1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defRPr/>
              </a:pPr>
              <a:r>
                <a:rPr lang="en-US" sz="14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 Quality Assurance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421C381-68CC-4C49-B80E-1BCA1A48584F}"/>
                </a:ext>
              </a:extLst>
            </p:cNvPr>
            <p:cNvCxnSpPr>
              <a:cxnSpLocks/>
              <a:stCxn id="66" idx="1"/>
            </p:cNvCxnSpPr>
            <p:nvPr/>
          </p:nvCxnSpPr>
          <p:spPr>
            <a:xfrm flipH="1">
              <a:off x="5285953" y="2033541"/>
              <a:ext cx="53358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2E2E7CE-3D4A-4E08-BE5E-76F17EA6EBB7}"/>
                </a:ext>
              </a:extLst>
            </p:cNvPr>
            <p:cNvSpPr txBox="1"/>
            <p:nvPr/>
          </p:nvSpPr>
          <p:spPr>
            <a:xfrm>
              <a:off x="4696136" y="1717168"/>
              <a:ext cx="7926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Head: 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MGR. Ha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40569C8-F7C3-4404-8672-69EC8B7C75DD}"/>
                </a:ext>
              </a:extLst>
            </p:cNvPr>
            <p:cNvSpPr/>
            <p:nvPr/>
          </p:nvSpPr>
          <p:spPr>
            <a:xfrm>
              <a:off x="5819537" y="1828922"/>
              <a:ext cx="1618012" cy="409238"/>
            </a:xfrm>
            <a:prstGeom prst="rect">
              <a:avLst/>
            </a:prstGeom>
            <a:solidFill>
              <a:srgbClr val="FFFFB3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defRPr/>
              </a:pPr>
              <a:r>
                <a:rPr lang="en-US" sz="14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MQA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75FDF36-110D-43BE-B1F5-9F11F0B278EE}"/>
                </a:ext>
              </a:extLst>
            </p:cNvPr>
            <p:cNvSpPr/>
            <p:nvPr/>
          </p:nvSpPr>
          <p:spPr>
            <a:xfrm>
              <a:off x="5815570" y="3977786"/>
              <a:ext cx="1621965" cy="409238"/>
            </a:xfrm>
            <a:prstGeom prst="rect">
              <a:avLst/>
            </a:prstGeom>
            <a:solidFill>
              <a:srgbClr val="FFFFB3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defRPr/>
              </a:pPr>
              <a:r>
                <a:rPr lang="en-US" sz="14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OQC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89B902C-46F7-44E0-821A-D520AF0841E5}"/>
                </a:ext>
              </a:extLst>
            </p:cNvPr>
            <p:cNvCxnSpPr>
              <a:cxnSpLocks/>
              <a:stCxn id="67" idx="1"/>
            </p:cNvCxnSpPr>
            <p:nvPr/>
          </p:nvCxnSpPr>
          <p:spPr>
            <a:xfrm flipH="1">
              <a:off x="5285954" y="4182405"/>
              <a:ext cx="529616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27E238F-EE7B-4715-9E8D-0B1028952A85}"/>
                </a:ext>
              </a:extLst>
            </p:cNvPr>
            <p:cNvSpPr txBox="1"/>
            <p:nvPr/>
          </p:nvSpPr>
          <p:spPr>
            <a:xfrm>
              <a:off x="5747827" y="4368010"/>
              <a:ext cx="14868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Head: 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MGR. Tu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5EF1211-96FD-42CB-88A5-62080091AECD}"/>
                </a:ext>
              </a:extLst>
            </p:cNvPr>
            <p:cNvSpPr/>
            <p:nvPr/>
          </p:nvSpPr>
          <p:spPr>
            <a:xfrm>
              <a:off x="7235098" y="3240474"/>
              <a:ext cx="1834315" cy="40923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defRPr/>
              </a:pPr>
              <a:r>
                <a:rPr lang="en-US" sz="14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 model &amp; </a:t>
              </a:r>
            </a:p>
            <a:p>
              <a:pPr lvl="0" algn="ctr">
                <a:defRPr/>
              </a:pPr>
              <a:r>
                <a:rPr lang="en-US" sz="14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4M control team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5DC8355-07E4-420C-9526-999E6C31A6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21524" y="3445003"/>
              <a:ext cx="60572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24C22F3-BE84-48E9-94F5-4E05B74B95CD}"/>
                </a:ext>
              </a:extLst>
            </p:cNvPr>
            <p:cNvSpPr txBox="1"/>
            <p:nvPr/>
          </p:nvSpPr>
          <p:spPr>
            <a:xfrm>
              <a:off x="7234655" y="3648427"/>
              <a:ext cx="18228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(Add) Specialist </a:t>
              </a:r>
              <a:r>
                <a:rPr lang="en-US" sz="1100" dirty="0" err="1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D.Thanh</a:t>
              </a:r>
              <a:endParaRPr lang="en-US" sz="11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D89BC43-381E-4A7C-AEEA-1966AA4314E9}"/>
                </a:ext>
              </a:extLst>
            </p:cNvPr>
            <p:cNvSpPr txBox="1"/>
            <p:nvPr/>
          </p:nvSpPr>
          <p:spPr>
            <a:xfrm>
              <a:off x="6699572" y="3158916"/>
              <a:ext cx="4574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 b="1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(4)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A03252A-A0D6-4F39-9601-FDC89EF6D2E7}"/>
                </a:ext>
              </a:extLst>
            </p:cNvPr>
            <p:cNvSpPr txBox="1"/>
            <p:nvPr/>
          </p:nvSpPr>
          <p:spPr>
            <a:xfrm>
              <a:off x="5323971" y="1781920"/>
              <a:ext cx="4574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(11)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3413F92-AE68-4E14-845F-3DAC9B3FF191}"/>
                </a:ext>
              </a:extLst>
            </p:cNvPr>
            <p:cNvSpPr txBox="1"/>
            <p:nvPr/>
          </p:nvSpPr>
          <p:spPr>
            <a:xfrm>
              <a:off x="7715804" y="2824597"/>
              <a:ext cx="95662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Officer Hoa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A620574-48CD-4FFD-8BFD-1C45A98F8E88}"/>
                </a:ext>
              </a:extLst>
            </p:cNvPr>
            <p:cNvCxnSpPr>
              <a:cxnSpLocks/>
            </p:cNvCxnSpPr>
            <p:nvPr/>
          </p:nvCxnSpPr>
          <p:spPr>
            <a:xfrm>
              <a:off x="5291169" y="2033541"/>
              <a:ext cx="0" cy="214886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9431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80113" y="916409"/>
            <a:ext cx="2708619" cy="16561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 anchor="ctr"/>
          <a:lstStyle/>
          <a:p>
            <a:pPr algn="ctr"/>
            <a:endParaRPr lang="en-US" sz="1400" dirty="0"/>
          </a:p>
        </p:txBody>
      </p:sp>
      <p:sp>
        <p:nvSpPr>
          <p:cNvPr id="47" name="Rectangle 46"/>
          <p:cNvSpPr/>
          <p:nvPr/>
        </p:nvSpPr>
        <p:spPr bwMode="auto">
          <a:xfrm>
            <a:off x="2843807" y="916409"/>
            <a:ext cx="2500102" cy="16561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 anchor="ctr"/>
          <a:lstStyle/>
          <a:p>
            <a:pPr algn="ctr"/>
            <a:endParaRPr lang="en-US" sz="1400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5440919" y="925900"/>
            <a:ext cx="3605300" cy="16466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 anchor="ctr"/>
          <a:lstStyle/>
          <a:p>
            <a:pPr algn="ctr"/>
            <a:endParaRPr lang="en-US" sz="1400" dirty="0"/>
          </a:p>
        </p:txBody>
      </p:sp>
      <p:sp>
        <p:nvSpPr>
          <p:cNvPr id="55" name="Rectangle 54"/>
          <p:cNvSpPr/>
          <p:nvPr/>
        </p:nvSpPr>
        <p:spPr bwMode="auto">
          <a:xfrm>
            <a:off x="80113" y="506383"/>
            <a:ext cx="8966105" cy="338554"/>
          </a:xfrm>
          <a:prstGeom prst="rect">
            <a:avLst/>
          </a:prstGeom>
          <a:gradFill>
            <a:gsLst>
              <a:gs pos="50000">
                <a:srgbClr val="0F20C1">
                  <a:lumMod val="53000"/>
                  <a:lumOff val="47000"/>
                </a:srgbClr>
              </a:gs>
              <a:gs pos="0">
                <a:srgbClr val="0F20C1"/>
              </a:gs>
              <a:gs pos="100000">
                <a:srgbClr val="0F20C1"/>
              </a:gs>
            </a:gsLst>
            <a:lin ang="5400000" scaled="0"/>
          </a:gradFill>
          <a:extLst/>
        </p:spPr>
        <p:txBody>
          <a:bodyPr wrap="square" lIns="36000" tIns="18000" rIns="36000" bIns="18000" rtlCol="0" anchor="ctr" anchorCtr="0">
            <a:noAutofit/>
          </a:bodyPr>
          <a:lstStyle/>
          <a:p>
            <a:pPr algn="ctr"/>
            <a:r>
              <a:rPr lang="en-US" b="1" dirty="0">
                <a:solidFill>
                  <a:prstClr val="white"/>
                </a:solidFill>
                <a:effectLst>
                  <a:glow rad="127000">
                    <a:prstClr val="black"/>
                  </a:glo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Overview PSNV situation </a:t>
            </a:r>
          </a:p>
        </p:txBody>
      </p:sp>
      <p:sp>
        <p:nvSpPr>
          <p:cNvPr id="58" name="正方形/長方形 43"/>
          <p:cNvSpPr/>
          <p:nvPr/>
        </p:nvSpPr>
        <p:spPr>
          <a:xfrm>
            <a:off x="5445634" y="2623498"/>
            <a:ext cx="3600585" cy="1806112"/>
          </a:xfrm>
          <a:prstGeom prst="rect">
            <a:avLst/>
          </a:prstGeom>
          <a:solidFill>
            <a:schemeClr val="bg1">
              <a:alpha val="50196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2" tIns="45706" rIns="91412" bIns="45706" numCol="1" rtlCol="0" anchor="t" anchorCtr="0" compatLnSpc="1">
            <a:prstTxWarp prst="textNoShape">
              <a:avLst/>
            </a:prstTxWarp>
          </a:bodyPr>
          <a:lstStyle/>
          <a:p>
            <a:endParaRPr lang="en-US" sz="1400" b="1" u="sng" dirty="0"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  <a:p>
            <a:endParaRPr lang="en-US" sz="500" dirty="0">
              <a:solidFill>
                <a:srgbClr val="FF0000"/>
              </a:solidFill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       </a:t>
            </a:r>
            <a:r>
              <a:rPr lang="en-US" sz="1600" b="1" u="sng" dirty="0" err="1">
                <a:solidFill>
                  <a:srgbClr val="FF0000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Monozukuri</a:t>
            </a:r>
            <a:r>
              <a:rPr lang="en-US" sz="1600" b="1" u="sng" dirty="0">
                <a:solidFill>
                  <a:srgbClr val="FF0000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 Pending point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:</a:t>
            </a:r>
          </a:p>
          <a:p>
            <a:endParaRPr lang="en-US" sz="600" dirty="0">
              <a:solidFill>
                <a:srgbClr val="FF0000"/>
              </a:solidFill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Monozukuri</a:t>
            </a:r>
            <a:r>
              <a:rPr lang="en-US" sz="1400" dirty="0"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 issue repeat happen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Not spread good points fully (BU/BD)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High stop line time (Checker &amp; quality)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73867" y="4929585"/>
            <a:ext cx="2513885" cy="15253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 anchor="ctr"/>
          <a:lstStyle/>
          <a:p>
            <a:pPr algn="ctr"/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929373" y="4804237"/>
            <a:ext cx="901209" cy="338554"/>
          </a:xfrm>
          <a:prstGeom prst="roundRect">
            <a:avLst>
              <a:gd name="adj" fmla="val 0"/>
            </a:avLst>
          </a:prstGeom>
          <a:extLst/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effectLst>
                  <a:glow rad="127000">
                    <a:schemeClr val="accent1">
                      <a:lumMod val="75000"/>
                    </a:schemeClr>
                  </a:glo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FY2022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44935" y="5150749"/>
            <a:ext cx="238951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b="1" u="sng" dirty="0">
                <a:solidFill>
                  <a:srgbClr val="0000FF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Establish MQA Section</a:t>
            </a:r>
            <a:endParaRPr lang="en-US" sz="1500" b="1" u="sng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6648" y="4482491"/>
            <a:ext cx="5267262" cy="362303"/>
          </a:xfrm>
          <a:prstGeom prst="rect">
            <a:avLst/>
          </a:prstGeom>
          <a:gradFill>
            <a:gsLst>
              <a:gs pos="50000">
                <a:srgbClr val="0F20C1">
                  <a:lumMod val="53000"/>
                  <a:lumOff val="47000"/>
                </a:srgbClr>
              </a:gs>
              <a:gs pos="0">
                <a:srgbClr val="0F20C1"/>
              </a:gs>
              <a:gs pos="100000">
                <a:srgbClr val="0F20C1"/>
              </a:gs>
            </a:gsLst>
            <a:lin ang="5400000" scaled="0"/>
          </a:gradFill>
        </p:spPr>
        <p:txBody>
          <a:bodyPr wrap="square" lIns="36000" tIns="18000" rIns="36000" bIns="18000" rtlCol="0" anchor="ctr" anchorCtr="0">
            <a:noAutofit/>
          </a:bodyPr>
          <a:lstStyle/>
          <a:p>
            <a:pPr algn="ctr"/>
            <a:r>
              <a:rPr lang="en-US" b="1" dirty="0">
                <a:solidFill>
                  <a:prstClr val="white"/>
                </a:solidFill>
                <a:effectLst>
                  <a:glow rad="127000">
                    <a:prstClr val="black"/>
                  </a:glo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Review </a:t>
            </a:r>
            <a:r>
              <a:rPr lang="en-US" b="1" dirty="0" err="1">
                <a:solidFill>
                  <a:prstClr val="white"/>
                </a:solidFill>
                <a:effectLst>
                  <a:glow rad="127000">
                    <a:prstClr val="black"/>
                  </a:glo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Monozukuri</a:t>
            </a:r>
            <a:r>
              <a:rPr lang="en-US" b="1" dirty="0">
                <a:solidFill>
                  <a:prstClr val="white"/>
                </a:solidFill>
                <a:effectLst>
                  <a:glow rad="127000">
                    <a:prstClr val="black"/>
                  </a:glo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 activities of MQA</a:t>
            </a:r>
          </a:p>
        </p:txBody>
      </p:sp>
      <p:sp>
        <p:nvSpPr>
          <p:cNvPr id="98" name="Rounded Rectangle 97"/>
          <p:cNvSpPr/>
          <p:nvPr/>
        </p:nvSpPr>
        <p:spPr bwMode="auto">
          <a:xfrm>
            <a:off x="2658560" y="4929584"/>
            <a:ext cx="2685349" cy="15253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 anchor="ctr"/>
          <a:lstStyle/>
          <a:p>
            <a:pPr algn="ctr"/>
            <a:endParaRPr lang="en-US" sz="1400" dirty="0"/>
          </a:p>
        </p:txBody>
      </p:sp>
      <p:sp>
        <p:nvSpPr>
          <p:cNvPr id="99" name="Rounded Rectangle 98"/>
          <p:cNvSpPr/>
          <p:nvPr/>
        </p:nvSpPr>
        <p:spPr bwMode="auto">
          <a:xfrm>
            <a:off x="3068635" y="4798960"/>
            <a:ext cx="1853392" cy="338554"/>
          </a:xfrm>
          <a:prstGeom prst="roundRect">
            <a:avLst>
              <a:gd name="adj" fmla="val 0"/>
            </a:avLst>
          </a:prstGeom>
          <a:extLst/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effectLst>
                  <a:glow rad="127000">
                    <a:schemeClr val="accent1">
                      <a:lumMod val="75000"/>
                    </a:schemeClr>
                  </a:glo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FY2023 ~ FY2024</a:t>
            </a:r>
          </a:p>
        </p:txBody>
      </p:sp>
      <p:sp>
        <p:nvSpPr>
          <p:cNvPr id="103" name="角丸四角形 77">
            <a:extLst>
              <a:ext uri="{FF2B5EF4-FFF2-40B4-BE49-F238E27FC236}">
                <a16:creationId xmlns:a16="http://schemas.microsoft.com/office/drawing/2014/main" id="{6BC1AEE6-C5C8-4792-BEA7-237F7BFC9D16}"/>
              </a:ext>
            </a:extLst>
          </p:cNvPr>
          <p:cNvSpPr/>
          <p:nvPr/>
        </p:nvSpPr>
        <p:spPr>
          <a:xfrm>
            <a:off x="80113" y="6493627"/>
            <a:ext cx="8974344" cy="331525"/>
          </a:xfrm>
          <a:prstGeom prst="roundRect">
            <a:avLst/>
          </a:prstGeom>
          <a:solidFill>
            <a:srgbClr val="0F20C1"/>
          </a:solidFill>
        </p:spPr>
        <p:txBody>
          <a:bodyPr wrap="square" lIns="36000" tIns="18000" rIns="36000" bIns="18000" rtlCol="0" anchor="ctr">
            <a:no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ja-JP" sz="1700" b="1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Theme : Strengthen </a:t>
            </a:r>
            <a:r>
              <a:rPr kumimoji="1" lang="en-US" altLang="ja-JP" sz="1700" b="1" dirty="0" err="1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Monozukuri</a:t>
            </a:r>
            <a:r>
              <a:rPr kumimoji="1" lang="en-US" altLang="ja-JP" sz="1700" b="1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 Quality System to increase quality &amp; productivity</a:t>
            </a:r>
            <a:endParaRPr kumimoji="1" lang="ja-JP" altLang="en-US" sz="1700" b="1" dirty="0">
              <a:solidFill>
                <a:schemeClr val="bg1"/>
              </a:solidFill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5440919" y="4475463"/>
            <a:ext cx="3613537" cy="369331"/>
          </a:xfrm>
          <a:prstGeom prst="rect">
            <a:avLst/>
          </a:prstGeom>
          <a:gradFill>
            <a:gsLst>
              <a:gs pos="50000">
                <a:srgbClr val="0F20C1">
                  <a:lumMod val="53000"/>
                  <a:lumOff val="47000"/>
                </a:srgbClr>
              </a:gs>
              <a:gs pos="0">
                <a:srgbClr val="0F20C1"/>
              </a:gs>
              <a:gs pos="100000">
                <a:srgbClr val="0F20C1"/>
              </a:gs>
            </a:gsLst>
            <a:lin ang="5400000" scaled="0"/>
          </a:gradFill>
        </p:spPr>
        <p:txBody>
          <a:bodyPr wrap="square" lIns="36000" tIns="18000" rIns="36000" bIns="18000" rtlCol="0" anchor="ctr" anchorCtr="0">
            <a:noAutofit/>
          </a:bodyPr>
          <a:lstStyle/>
          <a:p>
            <a:pPr algn="ctr"/>
            <a:r>
              <a:rPr lang="en-US" b="1" dirty="0">
                <a:solidFill>
                  <a:prstClr val="white"/>
                </a:solidFill>
                <a:effectLst>
                  <a:glow rad="127000">
                    <a:prstClr val="black"/>
                  </a:glo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MQA mission</a:t>
            </a:r>
          </a:p>
        </p:txBody>
      </p:sp>
      <p:sp>
        <p:nvSpPr>
          <p:cNvPr id="32" name="Rounded Rectangle 31"/>
          <p:cNvSpPr/>
          <p:nvPr/>
        </p:nvSpPr>
        <p:spPr bwMode="auto">
          <a:xfrm>
            <a:off x="5412315" y="1182518"/>
            <a:ext cx="3605298" cy="1325222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 anchor="ctr"/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 Fix cost and received new category</a:t>
            </a:r>
          </a:p>
        </p:txBody>
      </p:sp>
      <p:sp>
        <p:nvSpPr>
          <p:cNvPr id="45" name="Rectangle 5">
            <a:extLst>
              <a:ext uri="{FF2B5EF4-FFF2-40B4-BE49-F238E27FC236}">
                <a16:creationId xmlns:a16="http://schemas.microsoft.com/office/drawing/2014/main" id="{9525CD6D-C510-4132-BE08-EF3C808129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88" y="-26988"/>
            <a:ext cx="9144001" cy="479515"/>
          </a:xfrm>
          <a:prstGeom prst="rect">
            <a:avLst/>
          </a:prstGeom>
          <a:solidFill>
            <a:srgbClr val="000099"/>
          </a:solidFill>
          <a:ln w="9525" algn="ctr">
            <a:solidFill>
              <a:srgbClr val="0033CC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algn="ctr">
              <a:buNone/>
            </a:pPr>
            <a:r>
              <a:rPr lang="en-US" altLang="ja-JP" sz="2400" b="1" dirty="0">
                <a:solidFill>
                  <a:schemeClr val="bg1"/>
                </a:solidFill>
                <a:ea typeface="HGP創英角ｺﾞｼｯｸUB" panose="020B0900000000000000" pitchFamily="50" charset="-128"/>
                <a:cs typeface="Arial" panose="020B0604020202020204" pitchFamily="34" charset="0"/>
              </a:rPr>
              <a:t>Background To Select Theme</a:t>
            </a:r>
          </a:p>
        </p:txBody>
      </p:sp>
      <p:sp>
        <p:nvSpPr>
          <p:cNvPr id="46" name="正方形/長方形 40">
            <a:extLst>
              <a:ext uri="{FF2B5EF4-FFF2-40B4-BE49-F238E27FC236}">
                <a16:creationId xmlns:a16="http://schemas.microsoft.com/office/drawing/2014/main" id="{6A117E09-9006-447C-B614-2D091B395D39}"/>
              </a:ext>
            </a:extLst>
          </p:cNvPr>
          <p:cNvSpPr/>
          <p:nvPr/>
        </p:nvSpPr>
        <p:spPr>
          <a:xfrm>
            <a:off x="8212821" y="65388"/>
            <a:ext cx="789469" cy="28804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1500" b="1" dirty="0">
                <a:solidFill>
                  <a:schemeClr val="bg1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2/12</a:t>
            </a:r>
            <a:endParaRPr lang="ja-JP" altLang="en-US" sz="1500" b="1" dirty="0">
              <a:solidFill>
                <a:schemeClr val="bg1"/>
              </a:solidFill>
              <a:latin typeface="Arial" panose="020B0604020202020204" pitchFamily="34" charset="0"/>
              <a:ea typeface="HGP創英角ｺﾞｼｯｸUB" panose="020B0900000000000000" pitchFamily="50" charset="-128"/>
              <a:cs typeface="Arial" panose="020B0604020202020204" pitchFamily="34" charset="0"/>
            </a:endParaRPr>
          </a:p>
        </p:txBody>
      </p:sp>
      <p:graphicFrame>
        <p:nvGraphicFramePr>
          <p:cNvPr id="44" name="Chart 43">
            <a:extLst>
              <a:ext uri="{FF2B5EF4-FFF2-40B4-BE49-F238E27FC236}">
                <a16:creationId xmlns:a16="http://schemas.microsoft.com/office/drawing/2014/main" id="{4A9C85B2-A936-454F-AF15-572D74DFB2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0356258"/>
              </p:ext>
            </p:extLst>
          </p:nvPr>
        </p:nvGraphicFramePr>
        <p:xfrm>
          <a:off x="73867" y="925900"/>
          <a:ext cx="2708619" cy="1777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8" name="Rectangle 47">
            <a:extLst>
              <a:ext uri="{FF2B5EF4-FFF2-40B4-BE49-F238E27FC236}">
                <a16:creationId xmlns:a16="http://schemas.microsoft.com/office/drawing/2014/main" id="{8B090DC4-7BBA-4E80-BB4B-643C9EB0DD26}"/>
              </a:ext>
            </a:extLst>
          </p:cNvPr>
          <p:cNvSpPr/>
          <p:nvPr/>
        </p:nvSpPr>
        <p:spPr>
          <a:xfrm>
            <a:off x="684362" y="1684441"/>
            <a:ext cx="1574116" cy="2439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softEdge rad="31750"/>
          </a:effectLst>
        </p:spPr>
        <p:txBody>
          <a:bodyPr wrap="square">
            <a:spAutoFit/>
          </a:bodyPr>
          <a:lstStyle/>
          <a:p>
            <a:pPr algn="ctr"/>
            <a:r>
              <a:rPr lang="en-US" sz="1100" b="1" i="1" dirty="0">
                <a:latin typeface="Arial" pitchFamily="34" charset="0"/>
                <a:cs typeface="Arial" pitchFamily="34" charset="0"/>
              </a:rPr>
              <a:t>Sales not increase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0D245E8-4F8D-4B73-A3C1-353DB0221DA2}"/>
              </a:ext>
            </a:extLst>
          </p:cNvPr>
          <p:cNvSpPr txBox="1"/>
          <p:nvPr/>
        </p:nvSpPr>
        <p:spPr>
          <a:xfrm>
            <a:off x="639405" y="1233925"/>
            <a:ext cx="347720" cy="186540"/>
          </a:xfrm>
          <a:prstGeom prst="rect">
            <a:avLst/>
          </a:prstGeom>
          <a:solidFill>
            <a:srgbClr val="FFFF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Arial" panose="020B0604020202020204" pitchFamily="34" charset="0"/>
                <a:cs typeface="Arial" panose="020B0604020202020204" pitchFamily="34" charset="0"/>
              </a:rPr>
              <a:t>216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5FF9575-D24D-47EA-A6CE-22D499309FA0}"/>
              </a:ext>
            </a:extLst>
          </p:cNvPr>
          <p:cNvSpPr/>
          <p:nvPr/>
        </p:nvSpPr>
        <p:spPr>
          <a:xfrm>
            <a:off x="1028474" y="1310171"/>
            <a:ext cx="347720" cy="186540"/>
          </a:xfrm>
          <a:prstGeom prst="rect">
            <a:avLst/>
          </a:prstGeom>
          <a:solidFill>
            <a:srgbClr val="FFFF00"/>
          </a:solidFill>
          <a:effectLst>
            <a:softEdge rad="63500"/>
          </a:effectLst>
        </p:spPr>
        <p:txBody>
          <a:bodyPr wrap="square">
            <a:spAutoFit/>
          </a:bodyPr>
          <a:lstStyle/>
          <a:p>
            <a:r>
              <a:rPr lang="en-US" sz="700" b="1" dirty="0">
                <a:latin typeface="Arial" panose="020B0604020202020204" pitchFamily="34" charset="0"/>
                <a:cs typeface="Arial" panose="020B0604020202020204" pitchFamily="34" charset="0"/>
              </a:rPr>
              <a:t>196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9E2A5D2-1A5A-4155-9D91-81769317889D}"/>
              </a:ext>
            </a:extLst>
          </p:cNvPr>
          <p:cNvSpPr/>
          <p:nvPr/>
        </p:nvSpPr>
        <p:spPr>
          <a:xfrm>
            <a:off x="1394494" y="1282994"/>
            <a:ext cx="347720" cy="186540"/>
          </a:xfrm>
          <a:prstGeom prst="rect">
            <a:avLst/>
          </a:prstGeom>
          <a:solidFill>
            <a:srgbClr val="FFFF00"/>
          </a:solidFill>
          <a:effectLst>
            <a:softEdge rad="63500"/>
          </a:effectLst>
        </p:spPr>
        <p:txBody>
          <a:bodyPr wrap="square">
            <a:spAutoFit/>
          </a:bodyPr>
          <a:lstStyle/>
          <a:p>
            <a:r>
              <a:rPr lang="en-US" sz="700" b="1" dirty="0">
                <a:latin typeface="Arial" panose="020B0604020202020204" pitchFamily="34" charset="0"/>
                <a:cs typeface="Arial" panose="020B0604020202020204" pitchFamily="34" charset="0"/>
              </a:rPr>
              <a:t>208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8EEE8B5-11AC-4374-AEE0-8006D65AF809}"/>
              </a:ext>
            </a:extLst>
          </p:cNvPr>
          <p:cNvSpPr/>
          <p:nvPr/>
        </p:nvSpPr>
        <p:spPr>
          <a:xfrm>
            <a:off x="2142030" y="1232672"/>
            <a:ext cx="347720" cy="186540"/>
          </a:xfrm>
          <a:prstGeom prst="rect">
            <a:avLst/>
          </a:prstGeom>
          <a:solidFill>
            <a:srgbClr val="FFFF00"/>
          </a:solidFill>
          <a:effectLst>
            <a:softEdge rad="63500"/>
          </a:effectLst>
        </p:spPr>
        <p:txBody>
          <a:bodyPr wrap="square">
            <a:spAutoFit/>
          </a:bodyPr>
          <a:lstStyle/>
          <a:p>
            <a:r>
              <a:rPr lang="en-US" sz="700" b="1" dirty="0">
                <a:latin typeface="Arial" panose="020B0604020202020204" pitchFamily="34" charset="0"/>
                <a:cs typeface="Arial" panose="020B0604020202020204" pitchFamily="34" charset="0"/>
              </a:rPr>
              <a:t>219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8A55984-3D7A-4E40-9E0D-B6B4E1A0C3E2}"/>
              </a:ext>
            </a:extLst>
          </p:cNvPr>
          <p:cNvSpPr/>
          <p:nvPr/>
        </p:nvSpPr>
        <p:spPr>
          <a:xfrm>
            <a:off x="1768262" y="1178956"/>
            <a:ext cx="347720" cy="186540"/>
          </a:xfrm>
          <a:prstGeom prst="rect">
            <a:avLst/>
          </a:prstGeom>
          <a:solidFill>
            <a:srgbClr val="FFFF00"/>
          </a:solidFill>
          <a:effectLst>
            <a:softEdge rad="63500"/>
          </a:effectLst>
        </p:spPr>
        <p:txBody>
          <a:bodyPr wrap="square">
            <a:spAutoFit/>
          </a:bodyPr>
          <a:lstStyle/>
          <a:p>
            <a:r>
              <a:rPr lang="en-US" sz="700" b="1" dirty="0">
                <a:latin typeface="Arial" panose="020B0604020202020204" pitchFamily="34" charset="0"/>
                <a:cs typeface="Arial" panose="020B0604020202020204" pitchFamily="34" charset="0"/>
              </a:rPr>
              <a:t>245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315928F-1422-44C1-A3B4-01ACE0E1D26E}"/>
              </a:ext>
            </a:extLst>
          </p:cNvPr>
          <p:cNvSpPr/>
          <p:nvPr/>
        </p:nvSpPr>
        <p:spPr>
          <a:xfrm>
            <a:off x="164335" y="1029870"/>
            <a:ext cx="342781" cy="199845"/>
          </a:xfrm>
          <a:prstGeom prst="rect">
            <a:avLst/>
          </a:prstGeom>
          <a:noFill/>
          <a:ln w="9525">
            <a:noFill/>
            <a:headEnd/>
            <a:tailEnd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t"/>
          <a:lstStyle/>
          <a:p>
            <a:r>
              <a:rPr lang="en-US" altLang="ja-JP" sz="800" dirty="0">
                <a:solidFill>
                  <a:prstClr val="black"/>
                </a:solidFill>
                <a:latin typeface="Arial "/>
              </a:rPr>
              <a:t>M$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757AB3C-C165-4A6E-A5D4-014003470F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7550578"/>
              </p:ext>
            </p:extLst>
          </p:nvPr>
        </p:nvGraphicFramePr>
        <p:xfrm>
          <a:off x="2846634" y="916771"/>
          <a:ext cx="2423692" cy="16466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02AC4A58-B9FC-4BF8-A30A-3F6E91979935}"/>
              </a:ext>
            </a:extLst>
          </p:cNvPr>
          <p:cNvSpPr/>
          <p:nvPr/>
        </p:nvSpPr>
        <p:spPr>
          <a:xfrm rot="21026700">
            <a:off x="3393808" y="1763013"/>
            <a:ext cx="1608667" cy="232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2F4950-0FCD-45BA-B907-7D001240D637}"/>
              </a:ext>
            </a:extLst>
          </p:cNvPr>
          <p:cNvSpPr/>
          <p:nvPr/>
        </p:nvSpPr>
        <p:spPr>
          <a:xfrm rot="21036583">
            <a:off x="3282127" y="1554798"/>
            <a:ext cx="16946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solidFill>
                  <a:srgbClr val="FF0000"/>
                </a:solidFill>
                <a:effectLst>
                  <a:glow rad="203200">
                    <a:schemeClr val="bg1"/>
                  </a:glo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Labor cost yearly up 7%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F64455F-24DA-461C-9CAE-72F5C97733FD}"/>
              </a:ext>
            </a:extLst>
          </p:cNvPr>
          <p:cNvSpPr/>
          <p:nvPr/>
        </p:nvSpPr>
        <p:spPr>
          <a:xfrm>
            <a:off x="532874" y="967169"/>
            <a:ext cx="1848752" cy="2637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>
            <a:softEdge rad="31750"/>
          </a:effectLst>
        </p:spPr>
        <p:txBody>
          <a:bodyPr lIns="0" tIns="0" rIns="0" bIns="91440" rtlCol="0" anchor="ctr"/>
          <a:lstStyle/>
          <a:p>
            <a:pPr algn="ctr">
              <a:lnSpc>
                <a:spcPct val="150000"/>
              </a:lnSpc>
            </a:pPr>
            <a:r>
              <a:rPr lang="en-GB" altLang="ja-JP" sz="1600" b="1" dirty="0">
                <a:solidFill>
                  <a:prstClr val="white"/>
                </a:solidFill>
                <a:effectLst>
                  <a:glow rad="127000">
                    <a:schemeClr val="accent1">
                      <a:lumMod val="75000"/>
                    </a:schemeClr>
                  </a:glo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Sales Amount </a:t>
            </a:r>
            <a:endParaRPr lang="en-US" altLang="ja-JP" sz="1600" b="1" dirty="0">
              <a:solidFill>
                <a:prstClr val="white"/>
              </a:solidFill>
              <a:effectLst>
                <a:glow rad="127000">
                  <a:schemeClr val="accent1">
                    <a:lumMod val="75000"/>
                  </a:schemeClr>
                </a:glow>
              </a:effectLst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FFD2477-B78B-4763-A170-090F466AAA34}"/>
              </a:ext>
            </a:extLst>
          </p:cNvPr>
          <p:cNvSpPr/>
          <p:nvPr/>
        </p:nvSpPr>
        <p:spPr>
          <a:xfrm>
            <a:off x="3182302" y="970922"/>
            <a:ext cx="1848752" cy="2637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>
            <a:softEdge rad="31750"/>
          </a:effectLst>
        </p:spPr>
        <p:txBody>
          <a:bodyPr lIns="0" tIns="0" rIns="0" bIns="91440" rtlCol="0" anchor="ctr"/>
          <a:lstStyle/>
          <a:p>
            <a:pPr algn="ctr">
              <a:lnSpc>
                <a:spcPct val="150000"/>
              </a:lnSpc>
            </a:pPr>
            <a:r>
              <a:rPr lang="en-GB" altLang="ja-JP" sz="1600" b="1" dirty="0" err="1">
                <a:solidFill>
                  <a:prstClr val="white"/>
                </a:solidFill>
                <a:effectLst>
                  <a:glow rad="127000">
                    <a:schemeClr val="accent1">
                      <a:lumMod val="75000"/>
                    </a:schemeClr>
                  </a:glo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Labor</a:t>
            </a:r>
            <a:r>
              <a:rPr lang="en-GB" altLang="ja-JP" sz="1600" b="1" dirty="0">
                <a:solidFill>
                  <a:prstClr val="white"/>
                </a:solidFill>
                <a:effectLst>
                  <a:glow rad="127000">
                    <a:schemeClr val="accent1">
                      <a:lumMod val="75000"/>
                    </a:schemeClr>
                  </a:glo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 cost</a:t>
            </a:r>
            <a:endParaRPr lang="en-US" altLang="ja-JP" sz="1600" b="1" dirty="0">
              <a:solidFill>
                <a:prstClr val="white"/>
              </a:solidFill>
              <a:effectLst>
                <a:glow rad="127000">
                  <a:schemeClr val="accent1">
                    <a:lumMod val="75000"/>
                  </a:schemeClr>
                </a:glow>
              </a:effectLst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C5C452-9820-4D88-9F96-59A3E461DB35}"/>
              </a:ext>
            </a:extLst>
          </p:cNvPr>
          <p:cNvSpPr/>
          <p:nvPr/>
        </p:nvSpPr>
        <p:spPr>
          <a:xfrm>
            <a:off x="6304850" y="925900"/>
            <a:ext cx="1877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b="1" dirty="0">
                <a:solidFill>
                  <a:prstClr val="white"/>
                </a:solidFill>
                <a:effectLst>
                  <a:glow rad="127000">
                    <a:srgbClr val="0000FF"/>
                  </a:glo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PSNV missions</a:t>
            </a:r>
            <a:endParaRPr lang="ja-JP" altLang="en-US" b="1" dirty="0">
              <a:solidFill>
                <a:prstClr val="white"/>
              </a:solidFill>
              <a:effectLst>
                <a:glow rad="127000">
                  <a:srgbClr val="0000FF"/>
                </a:glow>
              </a:effectLst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091473C5-26A0-4F44-B955-621F01417587}"/>
              </a:ext>
            </a:extLst>
          </p:cNvPr>
          <p:cNvSpPr/>
          <p:nvPr/>
        </p:nvSpPr>
        <p:spPr>
          <a:xfrm rot="16200000" flipV="1">
            <a:off x="4818995" y="1682559"/>
            <a:ext cx="1243846" cy="154744"/>
          </a:xfrm>
          <a:prstGeom prst="triangle">
            <a:avLst>
              <a:gd name="adj" fmla="val 54051"/>
            </a:avLst>
          </a:prstGeom>
          <a:gradFill flip="none" rotWithShape="1">
            <a:gsLst>
              <a:gs pos="0">
                <a:srgbClr val="002060"/>
              </a:gs>
              <a:gs pos="37000">
                <a:srgbClr val="5778AA"/>
              </a:gs>
              <a:gs pos="49000">
                <a:srgbClr val="597AAC"/>
              </a:gs>
              <a:gs pos="100000">
                <a:srgbClr val="B9DCFF"/>
              </a:gs>
            </a:gsLst>
            <a:lin ang="5400000" scaled="1"/>
            <a:tileRect/>
          </a:gradFill>
          <a:ln>
            <a:noFill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002AF4D-389A-4F97-BE82-1500D205A40F}"/>
              </a:ext>
            </a:extLst>
          </p:cNvPr>
          <p:cNvCxnSpPr/>
          <p:nvPr/>
        </p:nvCxnSpPr>
        <p:spPr>
          <a:xfrm>
            <a:off x="6400799" y="1263759"/>
            <a:ext cx="167640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Isosceles Triangle 67">
            <a:extLst>
              <a:ext uri="{FF2B5EF4-FFF2-40B4-BE49-F238E27FC236}">
                <a16:creationId xmlns:a16="http://schemas.microsoft.com/office/drawing/2014/main" id="{0822B165-BD8C-4FD3-A77E-FA8E853C7F61}"/>
              </a:ext>
            </a:extLst>
          </p:cNvPr>
          <p:cNvSpPr/>
          <p:nvPr/>
        </p:nvSpPr>
        <p:spPr>
          <a:xfrm rot="16200000" flipV="1">
            <a:off x="4818228" y="3428173"/>
            <a:ext cx="1243846" cy="154744"/>
          </a:xfrm>
          <a:prstGeom prst="triangle">
            <a:avLst>
              <a:gd name="adj" fmla="val 54051"/>
            </a:avLst>
          </a:prstGeom>
          <a:gradFill flip="none" rotWithShape="1">
            <a:gsLst>
              <a:gs pos="0">
                <a:srgbClr val="002060"/>
              </a:gs>
              <a:gs pos="37000">
                <a:srgbClr val="5778AA"/>
              </a:gs>
              <a:gs pos="49000">
                <a:srgbClr val="597AAC"/>
              </a:gs>
              <a:gs pos="100000">
                <a:srgbClr val="B9DCFF"/>
              </a:gs>
            </a:gsLst>
            <a:lin ang="5400000" scaled="1"/>
            <a:tileRect/>
          </a:gradFill>
          <a:ln>
            <a:noFill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12DA711-B9BB-4D2E-BB81-F5379B9CEEEA}"/>
              </a:ext>
            </a:extLst>
          </p:cNvPr>
          <p:cNvSpPr/>
          <p:nvPr/>
        </p:nvSpPr>
        <p:spPr>
          <a:xfrm>
            <a:off x="6410887" y="2611351"/>
            <a:ext cx="16562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b="1" dirty="0">
                <a:solidFill>
                  <a:prstClr val="white"/>
                </a:solidFill>
                <a:effectLst>
                  <a:glow rad="127000">
                    <a:srgbClr val="0000FF"/>
                  </a:glo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Manufacturing</a:t>
            </a:r>
            <a:endParaRPr lang="ja-JP" altLang="en-US" sz="1600" b="1" dirty="0">
              <a:solidFill>
                <a:prstClr val="white"/>
              </a:solidFill>
              <a:effectLst>
                <a:glow rad="127000">
                  <a:srgbClr val="0000FF"/>
                </a:glow>
              </a:effectLst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D0101B5-8CA3-4893-9AFA-9B7F062CC711}"/>
              </a:ext>
            </a:extLst>
          </p:cNvPr>
          <p:cNvSpPr/>
          <p:nvPr/>
        </p:nvSpPr>
        <p:spPr>
          <a:xfrm>
            <a:off x="43636" y="5396702"/>
            <a:ext cx="2632300" cy="1021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1" lang="en-GB" altLang="ja-JP" sz="1400" dirty="0">
                <a:solidFill>
                  <a:prstClr val="black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  <a:sym typeface="Wingdings" panose="05000000000000000000" pitchFamily="2" charset="2"/>
              </a:rPr>
              <a:t>Make </a:t>
            </a:r>
            <a:r>
              <a:rPr kumimoji="1" lang="en-GB" altLang="ja-JP" sz="1400" dirty="0" err="1">
                <a:solidFill>
                  <a:prstClr val="black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  <a:sym typeface="Wingdings" panose="05000000000000000000" pitchFamily="2" charset="2"/>
              </a:rPr>
              <a:t>Monozukuri</a:t>
            </a:r>
            <a:r>
              <a:rPr kumimoji="1" lang="en-GB" altLang="ja-JP" sz="1400" dirty="0">
                <a:solidFill>
                  <a:prstClr val="black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  <a:sym typeface="Wingdings" panose="05000000000000000000" pitchFamily="2" charset="2"/>
              </a:rPr>
              <a:t> procedure</a:t>
            </a:r>
          </a:p>
          <a:p>
            <a:pPr marL="180000" indent="-1800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1" lang="en-GB" altLang="ja-JP" sz="1400" dirty="0">
                <a:solidFill>
                  <a:prstClr val="black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  <a:sym typeface="Wingdings" panose="05000000000000000000" pitchFamily="2" charset="2"/>
              </a:rPr>
              <a:t>Check all checker changing</a:t>
            </a:r>
          </a:p>
          <a:p>
            <a:pPr marL="180000" indent="-1800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1" lang="en-GB" altLang="ja-JP" sz="1400" dirty="0">
                <a:solidFill>
                  <a:prstClr val="black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  <a:sym typeface="Wingdings" panose="05000000000000000000" pitchFamily="2" charset="2"/>
              </a:rPr>
              <a:t>Build PSNV verify concept</a:t>
            </a:r>
            <a:endParaRPr lang="en-US" altLang="ja-JP" sz="14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1A3F279-45CB-42C8-9735-7FB408477791}"/>
              </a:ext>
            </a:extLst>
          </p:cNvPr>
          <p:cNvSpPr/>
          <p:nvPr/>
        </p:nvSpPr>
        <p:spPr>
          <a:xfrm>
            <a:off x="2661786" y="5060358"/>
            <a:ext cx="2667090" cy="1154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u="sng" dirty="0">
                <a:solidFill>
                  <a:srgbClr val="0000FF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Expand MQA Activity to </a:t>
            </a:r>
            <a:r>
              <a:rPr lang="en-US" altLang="ja-JP" sz="1600" b="1" u="sng" dirty="0">
                <a:solidFill>
                  <a:srgbClr val="0000FF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Increase productivity &amp; product quality</a:t>
            </a:r>
            <a:endParaRPr lang="en-US" sz="1600" b="1" u="sng" dirty="0">
              <a:solidFill>
                <a:srgbClr val="0000FF"/>
              </a:solidFill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95F9F2A-B298-4CD7-A7AE-D079B8AD689F}"/>
              </a:ext>
            </a:extLst>
          </p:cNvPr>
          <p:cNvSpPr/>
          <p:nvPr/>
        </p:nvSpPr>
        <p:spPr>
          <a:xfrm>
            <a:off x="1496087" y="2638676"/>
            <a:ext cx="2577851" cy="2637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>
            <a:softEdge rad="31750"/>
          </a:effectLst>
        </p:spPr>
        <p:txBody>
          <a:bodyPr lIns="0" tIns="0" rIns="0" bIns="91440" rtlCol="0" anchor="ctr"/>
          <a:lstStyle/>
          <a:p>
            <a:pPr algn="ctr">
              <a:lnSpc>
                <a:spcPct val="150000"/>
              </a:lnSpc>
            </a:pPr>
            <a:r>
              <a:rPr lang="en-GB" altLang="ja-JP" sz="1600" b="1" dirty="0">
                <a:solidFill>
                  <a:prstClr val="white"/>
                </a:solidFill>
                <a:effectLst>
                  <a:glow rad="127000">
                    <a:schemeClr val="accent1">
                      <a:lumMod val="75000"/>
                    </a:schemeClr>
                  </a:glo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New Model Situation</a:t>
            </a:r>
            <a:endParaRPr lang="en-US" altLang="ja-JP" sz="1600" b="1" dirty="0">
              <a:solidFill>
                <a:prstClr val="white"/>
              </a:solidFill>
              <a:effectLst>
                <a:glow rad="127000">
                  <a:schemeClr val="accent1">
                    <a:lumMod val="75000"/>
                  </a:schemeClr>
                </a:glow>
              </a:effectLst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89B0D42-5731-46BC-8333-0BAEAD50B3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8448638"/>
              </p:ext>
            </p:extLst>
          </p:nvPr>
        </p:nvGraphicFramePr>
        <p:xfrm>
          <a:off x="89544" y="3154828"/>
          <a:ext cx="3688212" cy="12617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EB803F46-0881-4516-B382-C6B5916D0FF9}"/>
              </a:ext>
            </a:extLst>
          </p:cNvPr>
          <p:cNvSpPr/>
          <p:nvPr/>
        </p:nvSpPr>
        <p:spPr>
          <a:xfrm>
            <a:off x="1052613" y="2882543"/>
            <a:ext cx="33153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>
                <a:effectLst>
                  <a:glow rad="127000">
                    <a:schemeClr val="bg1"/>
                  </a:glow>
                </a:effectLst>
                <a:latin typeface="Arial" panose="020B0604020202020204" pitchFamily="34" charset="0"/>
                <a:ea typeface="Meiryo UI" pitchFamily="50" charset="-128"/>
                <a:cs typeface="Arial" panose="020B0604020202020204" pitchFamily="34" charset="0"/>
              </a:rPr>
              <a:t>3 companies</a:t>
            </a:r>
            <a:r>
              <a:rPr lang="ja-JP" altLang="en-US" sz="1400" b="1" dirty="0">
                <a:effectLst>
                  <a:glow rad="127000">
                    <a:schemeClr val="bg1"/>
                  </a:glow>
                </a:effectLst>
                <a:latin typeface="Arial" panose="020B0604020202020204" pitchFamily="34" charset="0"/>
                <a:ea typeface="Meiryo UI" pitchFamily="50" charset="-128"/>
                <a:cs typeface="Arial" panose="020B0604020202020204" pitchFamily="34" charset="0"/>
              </a:rPr>
              <a:t>・</a:t>
            </a:r>
            <a:r>
              <a:rPr lang="en-US" altLang="ja-JP" sz="1400" b="1" dirty="0">
                <a:effectLst>
                  <a:glow rad="127000">
                    <a:schemeClr val="bg1"/>
                  </a:glow>
                </a:effectLst>
                <a:latin typeface="Arial" panose="020B0604020202020204" pitchFamily="34" charset="0"/>
                <a:ea typeface="Meiryo UI" pitchFamily="50" charset="-128"/>
                <a:cs typeface="Arial" panose="020B0604020202020204" pitchFamily="34" charset="0"/>
              </a:rPr>
              <a:t>5 BU/BD</a:t>
            </a:r>
            <a:r>
              <a:rPr lang="ja-JP" altLang="en-US" sz="1400" b="1" dirty="0">
                <a:effectLst>
                  <a:glow rad="127000">
                    <a:schemeClr val="bg1"/>
                  </a:glow>
                </a:effectLst>
                <a:latin typeface="Arial" panose="020B0604020202020204" pitchFamily="34" charset="0"/>
                <a:ea typeface="Meiryo UI" pitchFamily="50" charset="-128"/>
                <a:cs typeface="Arial" panose="020B0604020202020204" pitchFamily="34" charset="0"/>
              </a:rPr>
              <a:t>・</a:t>
            </a:r>
            <a:r>
              <a:rPr lang="en-US" altLang="ja-JP" sz="1400" b="1" dirty="0">
                <a:effectLst>
                  <a:glow rad="127000">
                    <a:schemeClr val="bg1"/>
                  </a:glow>
                </a:effectLst>
                <a:latin typeface="Arial" panose="020B0604020202020204" pitchFamily="34" charset="0"/>
                <a:ea typeface="Meiryo UI" pitchFamily="50" charset="-128"/>
                <a:cs typeface="Arial" panose="020B0604020202020204" pitchFamily="34" charset="0"/>
              </a:rPr>
              <a:t>15 categories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Rectangle 4">
            <a:extLst>
              <a:ext uri="{FF2B5EF4-FFF2-40B4-BE49-F238E27FC236}">
                <a16:creationId xmlns:a16="http://schemas.microsoft.com/office/drawing/2014/main" id="{06B0F43A-3C82-4140-B767-B09FC0A4493C}"/>
              </a:ext>
            </a:extLst>
          </p:cNvPr>
          <p:cNvSpPr/>
          <p:nvPr/>
        </p:nvSpPr>
        <p:spPr>
          <a:xfrm>
            <a:off x="3836019" y="3231389"/>
            <a:ext cx="1514214" cy="1185197"/>
          </a:xfrm>
          <a:prstGeom prst="rect">
            <a:avLst/>
          </a:prstGeom>
          <a:solidFill>
            <a:srgbClr val="FFFFCC"/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US" altLang="ja-JP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Yearly receive many new models / category</a:t>
            </a:r>
            <a:endParaRPr lang="en-US" altLang="ja-JP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Rounded Rectangle 11">
            <a:extLst>
              <a:ext uri="{FF2B5EF4-FFF2-40B4-BE49-F238E27FC236}">
                <a16:creationId xmlns:a16="http://schemas.microsoft.com/office/drawing/2014/main" id="{9E64C5CC-D4DD-49AC-820E-366D329D1879}"/>
              </a:ext>
            </a:extLst>
          </p:cNvPr>
          <p:cNvSpPr/>
          <p:nvPr/>
        </p:nvSpPr>
        <p:spPr bwMode="auto">
          <a:xfrm>
            <a:off x="88386" y="2611305"/>
            <a:ext cx="5255523" cy="18061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 anchor="ctr"/>
          <a:lstStyle/>
          <a:p>
            <a:pPr algn="ctr"/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05981E6-8C37-4B2A-BB08-C29EFDF73274}"/>
              </a:ext>
            </a:extLst>
          </p:cNvPr>
          <p:cNvSpPr/>
          <p:nvPr/>
        </p:nvSpPr>
        <p:spPr>
          <a:xfrm>
            <a:off x="5440151" y="4942043"/>
            <a:ext cx="54016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b="1" dirty="0">
                <a:solidFill>
                  <a:srgbClr val="0000FF"/>
                </a:solidFill>
                <a:latin typeface="Arial "/>
                <a:sym typeface="Wingdings" panose="05000000000000000000" pitchFamily="2" charset="2"/>
              </a:rPr>
              <a:t>1. Ensure </a:t>
            </a:r>
            <a:r>
              <a:rPr lang="en-US" altLang="ja-JP" sz="1600" b="1" dirty="0" err="1">
                <a:solidFill>
                  <a:srgbClr val="0000FF"/>
                </a:solidFill>
                <a:latin typeface="Arial "/>
                <a:sym typeface="Wingdings" panose="05000000000000000000" pitchFamily="2" charset="2"/>
              </a:rPr>
              <a:t>Monozukuri</a:t>
            </a:r>
            <a:r>
              <a:rPr lang="en-US" altLang="ja-JP" sz="1600" b="1" dirty="0">
                <a:solidFill>
                  <a:srgbClr val="0000FF"/>
                </a:solidFill>
                <a:latin typeface="Arial "/>
                <a:sym typeface="Wingdings" panose="05000000000000000000" pitchFamily="2" charset="2"/>
              </a:rPr>
              <a:t> quality</a:t>
            </a:r>
            <a:endParaRPr lang="en-US" sz="1600" b="1" dirty="0">
              <a:solidFill>
                <a:srgbClr val="0000FF"/>
              </a:solidFill>
              <a:latin typeface="Arial 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66866F1-6BF8-4817-B89C-899254220CEA}"/>
              </a:ext>
            </a:extLst>
          </p:cNvPr>
          <p:cNvSpPr/>
          <p:nvPr/>
        </p:nvSpPr>
        <p:spPr>
          <a:xfrm>
            <a:off x="5450734" y="5408001"/>
            <a:ext cx="35952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b="1" dirty="0">
                <a:solidFill>
                  <a:srgbClr val="0000FF"/>
                </a:solidFill>
                <a:latin typeface="Arial "/>
                <a:sym typeface="Wingdings" panose="05000000000000000000" pitchFamily="2" charset="2"/>
              </a:rPr>
              <a:t>2. Build up good system for new   </a:t>
            </a:r>
          </a:p>
          <a:p>
            <a:r>
              <a:rPr lang="en-US" altLang="ja-JP" sz="1600" b="1" dirty="0">
                <a:solidFill>
                  <a:srgbClr val="0000FF"/>
                </a:solidFill>
                <a:latin typeface="Arial "/>
                <a:sym typeface="Wingdings" panose="05000000000000000000" pitchFamily="2" charset="2"/>
              </a:rPr>
              <a:t>    category</a:t>
            </a:r>
            <a:endParaRPr lang="en-US" sz="1600" b="1" dirty="0">
              <a:solidFill>
                <a:srgbClr val="0000FF"/>
              </a:solidFill>
              <a:latin typeface="Arial 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DE36C9F-2F72-4F51-8376-FFE6D9B342DB}"/>
              </a:ext>
            </a:extLst>
          </p:cNvPr>
          <p:cNvSpPr/>
          <p:nvPr/>
        </p:nvSpPr>
        <p:spPr>
          <a:xfrm>
            <a:off x="5450963" y="6077845"/>
            <a:ext cx="54016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b="1" dirty="0">
                <a:solidFill>
                  <a:srgbClr val="0000FF"/>
                </a:solidFill>
                <a:latin typeface="Arial "/>
                <a:sym typeface="Wingdings" panose="05000000000000000000" pitchFamily="2" charset="2"/>
              </a:rPr>
              <a:t>3. Increase productivity inline</a:t>
            </a:r>
            <a:endParaRPr lang="en-US" sz="1600" b="1" dirty="0">
              <a:solidFill>
                <a:srgbClr val="0000FF"/>
              </a:solidFill>
              <a:latin typeface="Arial "/>
            </a:endParaRPr>
          </a:p>
        </p:txBody>
      </p:sp>
      <p:sp>
        <p:nvSpPr>
          <p:cNvPr id="87" name="Rounded Rectangle 11">
            <a:extLst>
              <a:ext uri="{FF2B5EF4-FFF2-40B4-BE49-F238E27FC236}">
                <a16:creationId xmlns:a16="http://schemas.microsoft.com/office/drawing/2014/main" id="{A4CFF2F6-5DA0-48AC-8300-77AA4A768BFC}"/>
              </a:ext>
            </a:extLst>
          </p:cNvPr>
          <p:cNvSpPr/>
          <p:nvPr/>
        </p:nvSpPr>
        <p:spPr bwMode="auto">
          <a:xfrm>
            <a:off x="5450963" y="4920086"/>
            <a:ext cx="3595255" cy="15348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 anchor="ctr"/>
          <a:lstStyle/>
          <a:p>
            <a:pPr algn="ctr"/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Isosceles Triangle 87">
            <a:extLst>
              <a:ext uri="{FF2B5EF4-FFF2-40B4-BE49-F238E27FC236}">
                <a16:creationId xmlns:a16="http://schemas.microsoft.com/office/drawing/2014/main" id="{0E9B515B-D190-4472-96E3-3D649C426535}"/>
              </a:ext>
            </a:extLst>
          </p:cNvPr>
          <p:cNvSpPr/>
          <p:nvPr/>
        </p:nvSpPr>
        <p:spPr>
          <a:xfrm rot="16200000" flipV="1">
            <a:off x="4818228" y="5630470"/>
            <a:ext cx="1243846" cy="154744"/>
          </a:xfrm>
          <a:prstGeom prst="triangle">
            <a:avLst>
              <a:gd name="adj" fmla="val 54051"/>
            </a:avLst>
          </a:prstGeom>
          <a:gradFill flip="none" rotWithShape="1">
            <a:gsLst>
              <a:gs pos="0">
                <a:srgbClr val="002060"/>
              </a:gs>
              <a:gs pos="37000">
                <a:srgbClr val="5778AA"/>
              </a:gs>
              <a:gs pos="49000">
                <a:srgbClr val="597AAC"/>
              </a:gs>
              <a:gs pos="100000">
                <a:srgbClr val="B9DCFF"/>
              </a:gs>
            </a:gsLst>
            <a:lin ang="5400000" scaled="1"/>
            <a:tileRect/>
          </a:gradFill>
          <a:ln>
            <a:noFill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8D0BE4D-562D-4EC6-A237-708590D41BAA}"/>
              </a:ext>
            </a:extLst>
          </p:cNvPr>
          <p:cNvSpPr/>
          <p:nvPr/>
        </p:nvSpPr>
        <p:spPr>
          <a:xfrm>
            <a:off x="2824170" y="997378"/>
            <a:ext cx="342781" cy="199845"/>
          </a:xfrm>
          <a:prstGeom prst="rect">
            <a:avLst/>
          </a:prstGeom>
          <a:noFill/>
          <a:ln w="9525">
            <a:noFill/>
            <a:headEnd/>
            <a:tailEnd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t"/>
          <a:lstStyle/>
          <a:p>
            <a:r>
              <a:rPr lang="en-US" altLang="ja-JP" sz="800" dirty="0">
                <a:solidFill>
                  <a:prstClr val="black"/>
                </a:solidFill>
                <a:latin typeface="Arial "/>
              </a:rPr>
              <a:t>M$</a:t>
            </a:r>
          </a:p>
        </p:txBody>
      </p:sp>
      <p:sp>
        <p:nvSpPr>
          <p:cNvPr id="57" name="Rectangle 4">
            <a:extLst>
              <a:ext uri="{FF2B5EF4-FFF2-40B4-BE49-F238E27FC236}">
                <a16:creationId xmlns:a16="http://schemas.microsoft.com/office/drawing/2014/main" id="{E0D44F1F-A80A-405D-B000-B862F4639B99}"/>
              </a:ext>
            </a:extLst>
          </p:cNvPr>
          <p:cNvSpPr/>
          <p:nvPr/>
        </p:nvSpPr>
        <p:spPr>
          <a:xfrm>
            <a:off x="5450733" y="4030687"/>
            <a:ext cx="3595255" cy="3989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US" altLang="ja-JP" sz="1600" b="1" dirty="0">
                <a:latin typeface="Arial" panose="020B0604020202020204" pitchFamily="34" charset="0"/>
                <a:cs typeface="Arial" panose="020B0604020202020204" pitchFamily="34" charset="0"/>
              </a:rPr>
              <a:t>Need to establish MQA Section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2F389DC6-AACF-455D-B887-BA20D220BE4A}"/>
              </a:ext>
            </a:extLst>
          </p:cNvPr>
          <p:cNvSpPr/>
          <p:nvPr/>
        </p:nvSpPr>
        <p:spPr>
          <a:xfrm flipV="1">
            <a:off x="6867848" y="3962753"/>
            <a:ext cx="791284" cy="140220"/>
          </a:xfrm>
          <a:prstGeom prst="triangle">
            <a:avLst>
              <a:gd name="adj" fmla="val 54051"/>
            </a:avLst>
          </a:prstGeom>
          <a:gradFill flip="none" rotWithShape="1">
            <a:gsLst>
              <a:gs pos="0">
                <a:srgbClr val="002060"/>
              </a:gs>
              <a:gs pos="37000">
                <a:srgbClr val="5778AA"/>
              </a:gs>
              <a:gs pos="49000">
                <a:srgbClr val="597AAC"/>
              </a:gs>
              <a:gs pos="100000">
                <a:srgbClr val="B9DCFF"/>
              </a:gs>
            </a:gsLst>
            <a:lin ang="5400000" scaled="1"/>
            <a:tileRect/>
          </a:gradFill>
          <a:ln>
            <a:noFill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415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"/>
          <p:cNvSpPr>
            <a:spLocks noChangeArrowheads="1"/>
          </p:cNvSpPr>
          <p:nvPr/>
        </p:nvSpPr>
        <p:spPr bwMode="auto">
          <a:xfrm>
            <a:off x="-1588" y="-26988"/>
            <a:ext cx="9144001" cy="479515"/>
          </a:xfrm>
          <a:prstGeom prst="rect">
            <a:avLst/>
          </a:prstGeom>
          <a:solidFill>
            <a:srgbClr val="000099"/>
          </a:solidFill>
          <a:ln w="9525" algn="ctr">
            <a:solidFill>
              <a:srgbClr val="0033CC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algn="ctr" eaLnBrk="1" hangingPunct="1">
              <a:buNone/>
            </a:pPr>
            <a:r>
              <a:rPr lang="en-US" altLang="ja-JP" sz="2400" b="1" dirty="0">
                <a:solidFill>
                  <a:schemeClr val="bg1"/>
                </a:solidFill>
                <a:ea typeface="HGP創英角ｺﾞｼｯｸUB" panose="020B0900000000000000" pitchFamily="50" charset="-128"/>
                <a:cs typeface="Arial" panose="020B0604020202020204" pitchFamily="34" charset="0"/>
              </a:rPr>
              <a:t>Background To Select Team</a:t>
            </a:r>
          </a:p>
        </p:txBody>
      </p:sp>
      <p:sp>
        <p:nvSpPr>
          <p:cNvPr id="187" name="正方形/長方形 40"/>
          <p:cNvSpPr/>
          <p:nvPr/>
        </p:nvSpPr>
        <p:spPr>
          <a:xfrm>
            <a:off x="8212821" y="65388"/>
            <a:ext cx="789469" cy="28804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1500" b="1" dirty="0">
                <a:solidFill>
                  <a:schemeClr val="bg1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3/12</a:t>
            </a:r>
            <a:endParaRPr lang="ja-JP" altLang="en-US" sz="1500" b="1" dirty="0">
              <a:solidFill>
                <a:schemeClr val="bg1"/>
              </a:solidFill>
              <a:latin typeface="Arial" panose="020B0604020202020204" pitchFamily="34" charset="0"/>
              <a:ea typeface="HGP創英角ｺﾞｼｯｸUB" panose="020B0900000000000000" pitchFamily="50" charset="-128"/>
              <a:cs typeface="Arial" panose="020B0604020202020204" pitchFamily="34" charset="0"/>
            </a:endParaRP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994C7CF9-BE6E-46FF-99E7-B23FD576D6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295107"/>
              </p:ext>
            </p:extLst>
          </p:nvPr>
        </p:nvGraphicFramePr>
        <p:xfrm>
          <a:off x="51003" y="482911"/>
          <a:ext cx="9023984" cy="630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9389">
                  <a:extLst>
                    <a:ext uri="{9D8B030D-6E8A-4147-A177-3AD203B41FA5}">
                      <a16:colId xmlns:a16="http://schemas.microsoft.com/office/drawing/2014/main" val="1054690436"/>
                    </a:ext>
                  </a:extLst>
                </a:gridCol>
                <a:gridCol w="4019910">
                  <a:extLst>
                    <a:ext uri="{9D8B030D-6E8A-4147-A177-3AD203B41FA5}">
                      <a16:colId xmlns:a16="http://schemas.microsoft.com/office/drawing/2014/main" val="3227939328"/>
                    </a:ext>
                  </a:extLst>
                </a:gridCol>
                <a:gridCol w="3424685">
                  <a:extLst>
                    <a:ext uri="{9D8B030D-6E8A-4147-A177-3AD203B41FA5}">
                      <a16:colId xmlns:a16="http://schemas.microsoft.com/office/drawing/2014/main" val="1620823570"/>
                    </a:ext>
                  </a:extLst>
                </a:gridCol>
              </a:tblGrid>
              <a:tr h="5209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600" b="1" kern="12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eiryo UI" panose="020B0604030504040204" pitchFamily="50" charset="-128"/>
                          <a:cs typeface="Arial" panose="020B0604020202020204" pitchFamily="34" charset="0"/>
                        </a:rPr>
                        <a:t>Item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eiryo UI" panose="020B0604030504040204" pitchFamily="50" charset="-128"/>
                          <a:cs typeface="Arial" panose="020B0604020202020204" pitchFamily="34" charset="0"/>
                        </a:rPr>
                        <a:t>PSNV Background</a:t>
                      </a:r>
                      <a:endParaRPr kumimoji="1" lang="ja-JP" altLang="en-US" sz="16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Meiryo UI" panose="020B0604030504040204" pitchFamily="50" charset="-128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eiryo UI" panose="020B0604030504040204" pitchFamily="50" charset="-128"/>
                          <a:cs typeface="Arial" panose="020B0604020202020204" pitchFamily="34" charset="0"/>
                        </a:rPr>
                        <a:t>Pending Issue &amp; Mission </a:t>
                      </a:r>
                      <a:endParaRPr kumimoji="1" lang="ja-JP" altLang="en-US" sz="16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Meiryo UI" panose="020B0604030504040204" pitchFamily="50" charset="-128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802389"/>
                  </a:ext>
                </a:extLst>
              </a:tr>
              <a:tr h="1929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6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eiryo UI" panose="020B0604030504040204" pitchFamily="50" charset="-128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Quality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0">
                          <a:schemeClr val="accent5">
                            <a:lumMod val="60000"/>
                            <a:lumOff val="40000"/>
                          </a:schemeClr>
                        </a:gs>
                        <a:gs pos="55000">
                          <a:schemeClr val="bg1"/>
                        </a:gs>
                        <a:gs pos="100000">
                          <a:schemeClr val="accent5">
                            <a:lumMod val="60000"/>
                            <a:lumOff val="4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 altLang="ja-JP" sz="1400" dirty="0">
                        <a:latin typeface="Arial" panose="020B0604020202020204" pitchFamily="34" charset="0"/>
                        <a:ea typeface="Meiryo UI" panose="020B0604030504040204" pitchFamily="50" charset="-128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ja-JP" sz="800" dirty="0">
                        <a:latin typeface="Arial" panose="020B0604020202020204" pitchFamily="34" charset="0"/>
                        <a:ea typeface="Meiryo UI" panose="020B0604030504040204" pitchFamily="50" charset="-128"/>
                        <a:cs typeface="Arial" panose="020B0604020202020204" pitchFamily="34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ja-JP" sz="1600" dirty="0" err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Meiryo UI" panose="020B0604030504040204" pitchFamily="50" charset="-128"/>
                          <a:cs typeface="Arial" panose="020B0604020202020204" pitchFamily="34" charset="0"/>
                        </a:rPr>
                        <a:t>Monozukuri</a:t>
                      </a:r>
                      <a:r>
                        <a:rPr lang="en-US" altLang="ja-JP" sz="16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Meiryo UI" panose="020B0604030504040204" pitchFamily="50" charset="-128"/>
                          <a:cs typeface="Arial" panose="020B0604020202020204" pitchFamily="34" charset="0"/>
                        </a:rPr>
                        <a:t> issues happen in OQC &amp; Market with high ratio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792024"/>
                  </a:ext>
                </a:extLst>
              </a:tr>
              <a:tr h="1929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600" b="1" kern="12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eiryo UI" panose="020B0604030504040204" pitchFamily="50" charset="-128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New Category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0">
                          <a:schemeClr val="accent5">
                            <a:lumMod val="60000"/>
                            <a:lumOff val="40000"/>
                          </a:schemeClr>
                        </a:gs>
                        <a:gs pos="55000">
                          <a:schemeClr val="bg1"/>
                        </a:gs>
                        <a:gs pos="100000">
                          <a:schemeClr val="accent5">
                            <a:lumMod val="60000"/>
                            <a:lumOff val="4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ja-JP" sz="1600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Meiryo UI" panose="020B0604030504040204" pitchFamily="50" charset="-128"/>
                          <a:cs typeface="Arial" panose="020B0604020202020204" pitchFamily="34" charset="0"/>
                        </a:rPr>
                        <a:t>Still happen HARENCHI issues for new category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6461105"/>
                  </a:ext>
                </a:extLst>
              </a:tr>
              <a:tr h="1929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ja-JP" sz="1600" b="1" kern="12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eiryo UI" panose="020B0604030504040204" pitchFamily="50" charset="-128"/>
                          <a:cs typeface="Arial" panose="020B0604020202020204" pitchFamily="34" charset="0"/>
                        </a:rPr>
                        <a:t>Productivity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0">
                          <a:schemeClr val="accent5">
                            <a:lumMod val="60000"/>
                            <a:lumOff val="40000"/>
                          </a:schemeClr>
                        </a:gs>
                        <a:gs pos="55000">
                          <a:schemeClr val="bg1"/>
                        </a:gs>
                        <a:gs pos="100000">
                          <a:schemeClr val="accent5">
                            <a:lumMod val="60000"/>
                            <a:lumOff val="4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ja-JP" sz="12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eiryo UI" panose="020B0604030504040204" pitchFamily="50" charset="-128"/>
                        <a:cs typeface="Arial" panose="020B0604020202020204" pitchFamily="34" charset="0"/>
                      </a:endParaRP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ja-JP" sz="1600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Meiryo UI" panose="020B0604030504040204" pitchFamily="50" charset="-128"/>
                          <a:cs typeface="Arial" panose="020B0604020202020204" pitchFamily="34" charset="0"/>
                        </a:rPr>
                        <a:t>High solving time for </a:t>
                      </a:r>
                      <a:r>
                        <a:rPr lang="en-US" altLang="ja-JP" sz="1600" kern="1200" dirty="0" err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Meiryo UI" panose="020B0604030504040204" pitchFamily="50" charset="-128"/>
                          <a:cs typeface="Arial" panose="020B0604020202020204" pitchFamily="34" charset="0"/>
                        </a:rPr>
                        <a:t>Monozukuri</a:t>
                      </a:r>
                      <a:r>
                        <a:rPr lang="en-US" altLang="ja-JP" sz="1600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Meiryo UI" panose="020B0604030504040204" pitchFamily="50" charset="-128"/>
                          <a:cs typeface="Arial" panose="020B0604020202020204" pitchFamily="34" charset="0"/>
                        </a:rPr>
                        <a:t> issues inline</a:t>
                      </a:r>
                      <a:endParaRPr kumimoji="0" lang="en-US" altLang="ja-JP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eiryo UI" panose="020B0604030504040204" pitchFamily="50" charset="-128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2127973"/>
                  </a:ext>
                </a:extLst>
              </a:tr>
            </a:tbl>
          </a:graphicData>
        </a:graphic>
      </p:graphicFrame>
      <p:graphicFrame>
        <p:nvGraphicFramePr>
          <p:cNvPr id="68" name="Chart 67">
            <a:extLst>
              <a:ext uri="{FF2B5EF4-FFF2-40B4-BE49-F238E27FC236}">
                <a16:creationId xmlns:a16="http://schemas.microsoft.com/office/drawing/2014/main" id="{D8FDA286-B3B1-4F38-B03A-0756FB238A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8275188"/>
              </p:ext>
            </p:extLst>
          </p:nvPr>
        </p:nvGraphicFramePr>
        <p:xfrm>
          <a:off x="1819494" y="1431985"/>
          <a:ext cx="3624580" cy="1553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9" name="Rectangle 68">
            <a:extLst>
              <a:ext uri="{FF2B5EF4-FFF2-40B4-BE49-F238E27FC236}">
                <a16:creationId xmlns:a16="http://schemas.microsoft.com/office/drawing/2014/main" id="{7F9E0123-51AE-4668-BDF9-FDD63AF00F5B}"/>
              </a:ext>
            </a:extLst>
          </p:cNvPr>
          <p:cNvSpPr/>
          <p:nvPr/>
        </p:nvSpPr>
        <p:spPr>
          <a:xfrm>
            <a:off x="1890777" y="1501822"/>
            <a:ext cx="1483040" cy="39406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70" name="テキスト ボックス 7">
            <a:extLst>
              <a:ext uri="{FF2B5EF4-FFF2-40B4-BE49-F238E27FC236}">
                <a16:creationId xmlns:a16="http://schemas.microsoft.com/office/drawing/2014/main" id="{337A71E6-A129-4BCF-BC4B-4C75D82FA8E5}"/>
              </a:ext>
            </a:extLst>
          </p:cNvPr>
          <p:cNvSpPr txBox="1"/>
          <p:nvPr/>
        </p:nvSpPr>
        <p:spPr>
          <a:xfrm>
            <a:off x="2636121" y="1216585"/>
            <a:ext cx="1958497" cy="21247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i="0" u="none" strike="noStrike" kern="1200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Monozukuri</a:t>
            </a:r>
            <a:r>
              <a:rPr kumimoji="0" lang="en-US" altLang="ja-JP" sz="1400" i="0" u="none" strike="noStrike" kern="1200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 issues </a:t>
            </a:r>
            <a:endParaRPr kumimoji="0" lang="ja-JP" altLang="en-US" sz="1400" i="0" u="none" strike="noStrike" kern="1200" cap="none" spc="0" normalizeH="0" baseline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8963DA7-8081-4838-9EE2-36326812AB00}"/>
              </a:ext>
            </a:extLst>
          </p:cNvPr>
          <p:cNvCxnSpPr>
            <a:cxnSpLocks/>
          </p:cNvCxnSpPr>
          <p:nvPr/>
        </p:nvCxnSpPr>
        <p:spPr>
          <a:xfrm>
            <a:off x="3610219" y="1394187"/>
            <a:ext cx="753" cy="169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617627B8-718D-4AF6-A4ED-730C76898B6F}"/>
              </a:ext>
            </a:extLst>
          </p:cNvPr>
          <p:cNvSpPr/>
          <p:nvPr/>
        </p:nvSpPr>
        <p:spPr>
          <a:xfrm>
            <a:off x="3373817" y="1501822"/>
            <a:ext cx="1343778" cy="17676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B53C45-8B85-456F-87F0-CF1BB90FC93F}"/>
              </a:ext>
            </a:extLst>
          </p:cNvPr>
          <p:cNvSpPr/>
          <p:nvPr/>
        </p:nvSpPr>
        <p:spPr>
          <a:xfrm>
            <a:off x="3248699" y="1509510"/>
            <a:ext cx="290236" cy="15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角丸四角形 2">
            <a:extLst>
              <a:ext uri="{FF2B5EF4-FFF2-40B4-BE49-F238E27FC236}">
                <a16:creationId xmlns:a16="http://schemas.microsoft.com/office/drawing/2014/main" id="{FBE7D09A-8CB4-4BC7-8802-C713C1F05AF0}"/>
              </a:ext>
            </a:extLst>
          </p:cNvPr>
          <p:cNvSpPr/>
          <p:nvPr/>
        </p:nvSpPr>
        <p:spPr>
          <a:xfrm>
            <a:off x="5678403" y="1035238"/>
            <a:ext cx="1127897" cy="35858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t"/>
          <a:lstStyle/>
          <a:p>
            <a:pPr algn="ctr">
              <a:defRPr/>
            </a:pPr>
            <a:r>
              <a:rPr lang="en-US" altLang="ja-JP" sz="1600" dirty="0"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</a:rPr>
              <a:t>Issue</a:t>
            </a:r>
            <a:r>
              <a:rPr lang="en-US" altLang="ja-JP" dirty="0"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ja-JP" sz="1600" b="1" dirty="0"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</a:t>
            </a:r>
            <a:endParaRPr kumimoji="1" lang="ja-JP" altLang="en-US" sz="1600" b="1" dirty="0">
              <a:latin typeface="Arial" panose="020B0604020202020204" pitchFamily="34" charset="0"/>
              <a:ea typeface="HGSSoeiKakugothicUB" panose="020B09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38E69-210A-4508-B359-F28B0F8AA4BE}"/>
              </a:ext>
            </a:extLst>
          </p:cNvPr>
          <p:cNvSpPr/>
          <p:nvPr/>
        </p:nvSpPr>
        <p:spPr>
          <a:xfrm>
            <a:off x="2464976" y="982912"/>
            <a:ext cx="23230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OQC/Market issue (FY22)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15464F9-45E4-4BE2-8124-20C1D3B181C0}"/>
              </a:ext>
            </a:extLst>
          </p:cNvPr>
          <p:cNvGrpSpPr/>
          <p:nvPr/>
        </p:nvGrpSpPr>
        <p:grpSpPr>
          <a:xfrm>
            <a:off x="1104357" y="2907875"/>
            <a:ext cx="4598054" cy="1948465"/>
            <a:chOff x="3005859" y="3970224"/>
            <a:chExt cx="3914293" cy="1596070"/>
          </a:xfrm>
        </p:grpSpPr>
        <p:sp>
          <p:nvSpPr>
            <p:cNvPr id="140" name="Rectangle: Rounded Corners 139">
              <a:extLst>
                <a:ext uri="{FF2B5EF4-FFF2-40B4-BE49-F238E27FC236}">
                  <a16:creationId xmlns:a16="http://schemas.microsoft.com/office/drawing/2014/main" id="{273BE753-C128-4EC5-B3BD-CE10CA1BF293}"/>
                </a:ext>
              </a:extLst>
            </p:cNvPr>
            <p:cNvSpPr/>
            <p:nvPr/>
          </p:nvSpPr>
          <p:spPr>
            <a:xfrm>
              <a:off x="3917912" y="3970224"/>
              <a:ext cx="2517559" cy="278934"/>
            </a:xfrm>
            <a:prstGeom prst="round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400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Receive new TV category (FY23)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D5683B66-DD65-4BE9-B531-FCB7524CABA8}"/>
                </a:ext>
              </a:extLst>
            </p:cNvPr>
            <p:cNvSpPr/>
            <p:nvPr/>
          </p:nvSpPr>
          <p:spPr>
            <a:xfrm>
              <a:off x="3528688" y="4232940"/>
              <a:ext cx="3248530" cy="25211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Monozukuri</a:t>
              </a:r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 defect at MP step (Apr ~ Sep) </a:t>
              </a:r>
              <a:endParaRPr lang="en-US" sz="1400" dirty="0"/>
            </a:p>
          </p:txBody>
        </p:sp>
        <p:graphicFrame>
          <p:nvGraphicFramePr>
            <p:cNvPr id="150" name="Chart 149">
              <a:extLst>
                <a:ext uri="{FF2B5EF4-FFF2-40B4-BE49-F238E27FC236}">
                  <a16:creationId xmlns:a16="http://schemas.microsoft.com/office/drawing/2014/main" id="{28BD98BE-363C-4F42-9052-14995B083B2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43596200"/>
                </p:ext>
              </p:extLst>
            </p:nvPr>
          </p:nvGraphicFramePr>
          <p:xfrm>
            <a:off x="3005859" y="4343665"/>
            <a:ext cx="2240561" cy="115969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51" name="Flowchart: Process 150">
              <a:extLst>
                <a:ext uri="{FF2B5EF4-FFF2-40B4-BE49-F238E27FC236}">
                  <a16:creationId xmlns:a16="http://schemas.microsoft.com/office/drawing/2014/main" id="{541FBBF4-DA83-43A6-AF5F-CFDA730E9E64}"/>
                </a:ext>
              </a:extLst>
            </p:cNvPr>
            <p:cNvSpPr/>
            <p:nvPr/>
          </p:nvSpPr>
          <p:spPr>
            <a:xfrm>
              <a:off x="3901370" y="4846774"/>
              <a:ext cx="668763" cy="316022"/>
            </a:xfrm>
            <a:prstGeom prst="flowChartProcess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 88%</a:t>
              </a:r>
            </a:p>
          </p:txBody>
        </p:sp>
        <p:sp>
          <p:nvSpPr>
            <p:cNvPr id="152" name="Flowchart: Process 151">
              <a:extLst>
                <a:ext uri="{FF2B5EF4-FFF2-40B4-BE49-F238E27FC236}">
                  <a16:creationId xmlns:a16="http://schemas.microsoft.com/office/drawing/2014/main" id="{60815246-B18D-489D-ABF7-EB08A46A6103}"/>
                </a:ext>
              </a:extLst>
            </p:cNvPr>
            <p:cNvSpPr/>
            <p:nvPr/>
          </p:nvSpPr>
          <p:spPr>
            <a:xfrm>
              <a:off x="4592661" y="5001153"/>
              <a:ext cx="668763" cy="316022"/>
            </a:xfrm>
            <a:prstGeom prst="flowChartProcess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53" name="Flowchart: Process 152">
              <a:extLst>
                <a:ext uri="{FF2B5EF4-FFF2-40B4-BE49-F238E27FC236}">
                  <a16:creationId xmlns:a16="http://schemas.microsoft.com/office/drawing/2014/main" id="{821A06F2-4795-4928-AE6C-67E96F6B17E3}"/>
                </a:ext>
              </a:extLst>
            </p:cNvPr>
            <p:cNvSpPr/>
            <p:nvPr/>
          </p:nvSpPr>
          <p:spPr>
            <a:xfrm>
              <a:off x="4585321" y="4672379"/>
              <a:ext cx="668763" cy="316022"/>
            </a:xfrm>
            <a:prstGeom prst="flowChartProcess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cxnSp>
          <p:nvCxnSpPr>
            <p:cNvPr id="154" name="直線矢印コネクタ 17">
              <a:extLst>
                <a:ext uri="{FF2B5EF4-FFF2-40B4-BE49-F238E27FC236}">
                  <a16:creationId xmlns:a16="http://schemas.microsoft.com/office/drawing/2014/main" id="{AC4B69E9-ADFC-466C-9ACE-612608A3DA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4814" y="4735311"/>
              <a:ext cx="147396" cy="0"/>
            </a:xfrm>
            <a:prstGeom prst="straightConnector1">
              <a:avLst/>
            </a:prstGeom>
            <a:ln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5" name="Star: 7 Points 154">
              <a:extLst>
                <a:ext uri="{FF2B5EF4-FFF2-40B4-BE49-F238E27FC236}">
                  <a16:creationId xmlns:a16="http://schemas.microsoft.com/office/drawing/2014/main" id="{7787CAC1-7506-4310-B140-C1D139715EE6}"/>
                </a:ext>
              </a:extLst>
            </p:cNvPr>
            <p:cNvSpPr/>
            <p:nvPr/>
          </p:nvSpPr>
          <p:spPr>
            <a:xfrm>
              <a:off x="5128815" y="5373786"/>
              <a:ext cx="179690" cy="121425"/>
            </a:xfrm>
            <a:prstGeom prst="star7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4DFFC7B7-FC4A-4C6B-A3F1-BFEB598FE4B8}"/>
                </a:ext>
              </a:extLst>
            </p:cNvPr>
            <p:cNvSpPr/>
            <p:nvPr/>
          </p:nvSpPr>
          <p:spPr>
            <a:xfrm>
              <a:off x="5268948" y="5314181"/>
              <a:ext cx="1651204" cy="252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u="sng" dirty="0">
                  <a:solidFill>
                    <a:prstClr val="white"/>
                  </a:solidFill>
                  <a:effectLst>
                    <a:glow rad="101600">
                      <a:srgbClr val="FF0000">
                        <a:alpha val="60000"/>
                      </a:srgbClr>
                    </a:glow>
                  </a:effectLst>
                  <a:latin typeface="Arial" panose="020B0604020202020204" pitchFamily="34" charset="0"/>
                  <a:ea typeface="Meiryo UI" panose="020B0604030504040204" pitchFamily="50" charset="-128"/>
                  <a:cs typeface="Arial" panose="020B0604020202020204" pitchFamily="34" charset="0"/>
                </a:rPr>
                <a:t>HARENCHI Issue</a:t>
              </a:r>
              <a:endParaRPr lang="en-US" sz="1400" u="sng" dirty="0">
                <a:effectLst>
                  <a:glow rad="101600">
                    <a:srgbClr val="FF0000">
                      <a:alpha val="60000"/>
                    </a:srgbClr>
                  </a:glow>
                </a:effectLst>
              </a:endParaRPr>
            </a:p>
          </p:txBody>
        </p:sp>
        <p:sp>
          <p:nvSpPr>
            <p:cNvPr id="157" name="テキスト ボックス 97">
              <a:extLst>
                <a:ext uri="{FF2B5EF4-FFF2-40B4-BE49-F238E27FC236}">
                  <a16:creationId xmlns:a16="http://schemas.microsoft.com/office/drawing/2014/main" id="{D5801777-21DE-48AC-B8E2-6A5A35B3AFEE}"/>
                </a:ext>
              </a:extLst>
            </p:cNvPr>
            <p:cNvSpPr txBox="1"/>
            <p:nvPr/>
          </p:nvSpPr>
          <p:spPr>
            <a:xfrm>
              <a:off x="5136960" y="4603446"/>
              <a:ext cx="1377113" cy="11085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kumimoji="1" lang="en-US" altLang="ja-JP" sz="1400" dirty="0">
                  <a:effectLst>
                    <a:glow rad="114300">
                      <a:schemeClr val="bg1">
                        <a:alpha val="85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Appearance issue</a:t>
              </a:r>
            </a:p>
          </p:txBody>
        </p:sp>
        <p:cxnSp>
          <p:nvCxnSpPr>
            <p:cNvPr id="158" name="直線矢印コネクタ 17">
              <a:extLst>
                <a:ext uri="{FF2B5EF4-FFF2-40B4-BE49-F238E27FC236}">
                  <a16:creationId xmlns:a16="http://schemas.microsoft.com/office/drawing/2014/main" id="{A7F25AB7-2614-408E-8F25-096DC0E8DF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4814" y="5018487"/>
              <a:ext cx="174034" cy="0"/>
            </a:xfrm>
            <a:prstGeom prst="straightConnector1">
              <a:avLst/>
            </a:prstGeom>
            <a:ln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9" name="テキスト ボックス 97">
              <a:extLst>
                <a:ext uri="{FF2B5EF4-FFF2-40B4-BE49-F238E27FC236}">
                  <a16:creationId xmlns:a16="http://schemas.microsoft.com/office/drawing/2014/main" id="{3915171A-3BBA-41C2-9149-FC85E9B3D57E}"/>
                </a:ext>
              </a:extLst>
            </p:cNvPr>
            <p:cNvSpPr txBox="1"/>
            <p:nvPr/>
          </p:nvSpPr>
          <p:spPr>
            <a:xfrm>
              <a:off x="4907874" y="4896593"/>
              <a:ext cx="1613816" cy="1842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kumimoji="1" lang="en-US" altLang="ja-JP" sz="1400" dirty="0">
                  <a:solidFill>
                    <a:srgbClr val="FF0000"/>
                  </a:solidFill>
                  <a:effectLst>
                    <a:glow rad="114300">
                      <a:schemeClr val="bg1">
                        <a:alpha val="85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Ship include jig</a:t>
              </a:r>
              <a:endParaRPr kumimoji="1" lang="en-US" altLang="ja-JP" sz="1400" dirty="0">
                <a:effectLst>
                  <a:glow rad="114300">
                    <a:schemeClr val="bg1">
                      <a:alpha val="85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7" name="直線矢印コネクタ 17">
              <a:extLst>
                <a:ext uri="{FF2B5EF4-FFF2-40B4-BE49-F238E27FC236}">
                  <a16:creationId xmlns:a16="http://schemas.microsoft.com/office/drawing/2014/main" id="{725A7DDC-89ED-49DF-BCED-1B3633D416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4904" y="5227925"/>
              <a:ext cx="174034" cy="0"/>
            </a:xfrm>
            <a:prstGeom prst="straightConnector1">
              <a:avLst/>
            </a:prstGeom>
            <a:ln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0" name="角丸四角形 2">
            <a:extLst>
              <a:ext uri="{FF2B5EF4-FFF2-40B4-BE49-F238E27FC236}">
                <a16:creationId xmlns:a16="http://schemas.microsoft.com/office/drawing/2014/main" id="{6A03B1A9-5F87-4B75-BE4E-68CDEC91762A}"/>
              </a:ext>
            </a:extLst>
          </p:cNvPr>
          <p:cNvSpPr/>
          <p:nvPr/>
        </p:nvSpPr>
        <p:spPr>
          <a:xfrm>
            <a:off x="5672674" y="2962233"/>
            <a:ext cx="1127897" cy="35858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ja-JP" sz="1600" dirty="0"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</a:rPr>
              <a:t>Issue</a:t>
            </a:r>
            <a:r>
              <a:rPr lang="en-US" altLang="ja-JP" dirty="0"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ja-JP" sz="1600" b="1" dirty="0"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</a:t>
            </a:r>
            <a:endParaRPr kumimoji="1" lang="ja-JP" altLang="en-US" sz="1600" b="1" dirty="0">
              <a:latin typeface="Arial" panose="020B0604020202020204" pitchFamily="34" charset="0"/>
              <a:ea typeface="HGSSoeiKakugothicUB" panose="020B09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61" name="Flowchart: Process 160">
            <a:extLst>
              <a:ext uri="{FF2B5EF4-FFF2-40B4-BE49-F238E27FC236}">
                <a16:creationId xmlns:a16="http://schemas.microsoft.com/office/drawing/2014/main" id="{273339C1-3658-49CA-9465-74E9AEDBE602}"/>
              </a:ext>
            </a:extLst>
          </p:cNvPr>
          <p:cNvSpPr/>
          <p:nvPr/>
        </p:nvSpPr>
        <p:spPr>
          <a:xfrm>
            <a:off x="1580735" y="4030881"/>
            <a:ext cx="668763" cy="316022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12%</a:t>
            </a:r>
          </a:p>
        </p:txBody>
      </p:sp>
      <p:sp>
        <p:nvSpPr>
          <p:cNvPr id="163" name="Rectangle: Rounded Corners 162">
            <a:extLst>
              <a:ext uri="{FF2B5EF4-FFF2-40B4-BE49-F238E27FC236}">
                <a16:creationId xmlns:a16="http://schemas.microsoft.com/office/drawing/2014/main" id="{B47FB591-D903-4B94-A70A-63EEC08EF5BC}"/>
              </a:ext>
            </a:extLst>
          </p:cNvPr>
          <p:cNvSpPr/>
          <p:nvPr/>
        </p:nvSpPr>
        <p:spPr>
          <a:xfrm>
            <a:off x="1989837" y="4651004"/>
            <a:ext cx="3141607" cy="2897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200000"/>
              </a:lnSpc>
              <a:spcAft>
                <a:spcPts val="250"/>
              </a:spcAft>
            </a:pPr>
            <a:r>
              <a:rPr lang="en-US" altLang="ja-JP" sz="1400" b="1" dirty="0">
                <a:solidFill>
                  <a:srgbClr val="0000FF"/>
                </a:solidFill>
                <a:latin typeface="Arial "/>
              </a:rPr>
              <a:t>Inline </a:t>
            </a:r>
            <a:r>
              <a:rPr lang="en-US" altLang="ja-JP" sz="1400" b="1" dirty="0" err="1">
                <a:solidFill>
                  <a:srgbClr val="0000FF"/>
                </a:solidFill>
                <a:latin typeface="Arial "/>
              </a:rPr>
              <a:t>Monozukuri</a:t>
            </a:r>
            <a:r>
              <a:rPr lang="en-US" altLang="ja-JP" sz="1400" b="1" dirty="0">
                <a:solidFill>
                  <a:srgbClr val="0000FF"/>
                </a:solidFill>
                <a:latin typeface="Arial "/>
              </a:rPr>
              <a:t> stop line (FY22)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C265C02-056F-49F6-BCDF-98B1C7DF0982}"/>
              </a:ext>
            </a:extLst>
          </p:cNvPr>
          <p:cNvSpPr/>
          <p:nvPr/>
        </p:nvSpPr>
        <p:spPr>
          <a:xfrm>
            <a:off x="1547512" y="5065904"/>
            <a:ext cx="4181750" cy="2962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Case: 5874  Time: 8237 (h) </a:t>
            </a:r>
            <a:r>
              <a:rPr lang="en-US" sz="13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SCBU lost: 8590$</a:t>
            </a:r>
            <a:endParaRPr lang="en-US" sz="13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0" name="角丸四角形 2">
            <a:extLst>
              <a:ext uri="{FF2B5EF4-FFF2-40B4-BE49-F238E27FC236}">
                <a16:creationId xmlns:a16="http://schemas.microsoft.com/office/drawing/2014/main" id="{3EB048DC-4590-4CC2-9271-E97C91628849}"/>
              </a:ext>
            </a:extLst>
          </p:cNvPr>
          <p:cNvSpPr/>
          <p:nvPr/>
        </p:nvSpPr>
        <p:spPr>
          <a:xfrm>
            <a:off x="5673608" y="4882957"/>
            <a:ext cx="1127897" cy="35858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t"/>
          <a:lstStyle/>
          <a:p>
            <a:pPr algn="ctr">
              <a:defRPr/>
            </a:pPr>
            <a:r>
              <a:rPr lang="en-US" altLang="ja-JP" sz="1600" dirty="0"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</a:rPr>
              <a:t>Issue</a:t>
            </a:r>
            <a:r>
              <a:rPr lang="en-US" altLang="ja-JP" dirty="0"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ja-JP" sz="1600" b="1" dirty="0"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</a:t>
            </a:r>
            <a:endParaRPr kumimoji="1" lang="ja-JP" altLang="en-US" sz="1600" b="1" dirty="0">
              <a:latin typeface="Arial" panose="020B0604020202020204" pitchFamily="34" charset="0"/>
              <a:ea typeface="HGSSoeiKakugothicUB" panose="020B09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5B18E7F8-E757-4831-9281-F80B853EBFBB}"/>
              </a:ext>
            </a:extLst>
          </p:cNvPr>
          <p:cNvSpPr/>
          <p:nvPr/>
        </p:nvSpPr>
        <p:spPr>
          <a:xfrm>
            <a:off x="5695655" y="2419328"/>
            <a:ext cx="3344828" cy="4780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Prevent problems inline before happen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1101F83-57F5-4378-A26F-70BA4EFCF75A}"/>
              </a:ext>
            </a:extLst>
          </p:cNvPr>
          <p:cNvSpPr/>
          <p:nvPr/>
        </p:nvSpPr>
        <p:spPr>
          <a:xfrm>
            <a:off x="5631327" y="3960656"/>
            <a:ext cx="3530367" cy="791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ja-JP" sz="1600" b="1" u="sng" dirty="0">
                <a:solidFill>
                  <a:srgbClr val="0000FF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Mission</a:t>
            </a:r>
            <a:r>
              <a:rPr lang="en-US" altLang="ja-JP" sz="1600" b="1" dirty="0">
                <a:solidFill>
                  <a:srgbClr val="0000FF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: </a:t>
            </a:r>
            <a:r>
              <a:rPr lang="en-US" altLang="ja-JP" sz="1600" dirty="0">
                <a:solidFill>
                  <a:srgbClr val="0000FF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B</a:t>
            </a:r>
            <a:r>
              <a:rPr lang="en-US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uild up good quality system for new category </a:t>
            </a:r>
            <a:endParaRPr lang="en-US" altLang="ja-JP" sz="1600" dirty="0">
              <a:solidFill>
                <a:srgbClr val="0000FF"/>
              </a:solidFill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2D47C1ED-51AF-4FF3-BC94-C6439418AA66}"/>
              </a:ext>
            </a:extLst>
          </p:cNvPr>
          <p:cNvSpPr/>
          <p:nvPr/>
        </p:nvSpPr>
        <p:spPr>
          <a:xfrm>
            <a:off x="5613633" y="2002235"/>
            <a:ext cx="3530367" cy="416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ja-JP" sz="1600" b="1" u="sng" dirty="0">
                <a:solidFill>
                  <a:srgbClr val="0000FF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Mission</a:t>
            </a:r>
            <a:r>
              <a:rPr lang="en-US" altLang="ja-JP" sz="1600" b="1" dirty="0">
                <a:solidFill>
                  <a:srgbClr val="0000FF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: </a:t>
            </a:r>
            <a:r>
              <a:rPr lang="en-US" altLang="ja-JP" sz="1600" dirty="0">
                <a:solidFill>
                  <a:srgbClr val="0000FF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Reduce </a:t>
            </a:r>
            <a:r>
              <a:rPr lang="en-US" altLang="ja-JP" sz="1600" dirty="0" err="1">
                <a:solidFill>
                  <a:srgbClr val="0000FF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Monozukuri</a:t>
            </a:r>
            <a:r>
              <a:rPr lang="en-US" altLang="ja-JP" sz="1600" dirty="0">
                <a:solidFill>
                  <a:srgbClr val="0000FF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 issue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C2D8BA65-39D7-42DC-97CE-59CA951370AC}"/>
              </a:ext>
            </a:extLst>
          </p:cNvPr>
          <p:cNvSpPr/>
          <p:nvPr/>
        </p:nvSpPr>
        <p:spPr>
          <a:xfrm>
            <a:off x="5631327" y="5898655"/>
            <a:ext cx="3530367" cy="785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ja-JP" sz="1600" b="1" u="sng" dirty="0">
                <a:solidFill>
                  <a:srgbClr val="0000FF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Mission</a:t>
            </a:r>
            <a:r>
              <a:rPr lang="en-US" altLang="ja-JP" sz="1600" b="1" dirty="0">
                <a:solidFill>
                  <a:srgbClr val="0000FF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: </a:t>
            </a:r>
            <a:r>
              <a:rPr lang="en-US" altLang="ja-JP" sz="1600" dirty="0">
                <a:solidFill>
                  <a:srgbClr val="0000FF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Reduce </a:t>
            </a:r>
            <a:r>
              <a:rPr lang="en-US" altLang="ja-JP" sz="1600" dirty="0" err="1">
                <a:solidFill>
                  <a:srgbClr val="0000FF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Monozukuri</a:t>
            </a:r>
            <a:r>
              <a:rPr lang="en-US" altLang="ja-JP" sz="1600" dirty="0">
                <a:solidFill>
                  <a:srgbClr val="0000FF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 solving time to increase productivity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EBFAF5-074D-4F02-B40D-9BE85CB4A85B}"/>
              </a:ext>
            </a:extLst>
          </p:cNvPr>
          <p:cNvSpPr/>
          <p:nvPr/>
        </p:nvSpPr>
        <p:spPr>
          <a:xfrm>
            <a:off x="3607725" y="4289375"/>
            <a:ext cx="2141965" cy="307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kumimoji="1" lang="en-US" sz="1400" dirty="0">
                <a:solidFill>
                  <a:srgbClr val="FF0000"/>
                </a:solidFill>
                <a:effectLst>
                  <a:glow rad="114300">
                    <a:schemeClr val="bg1">
                      <a:alpha val="85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Ship with control sheet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1D69DC9-9D12-40AA-9F1C-8AEEBECD0A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5598724"/>
              </p:ext>
            </p:extLst>
          </p:nvPr>
        </p:nvGraphicFramePr>
        <p:xfrm>
          <a:off x="1635228" y="5246089"/>
          <a:ext cx="2103293" cy="16858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9F4E4C-2988-4C18-AC5E-BE0585844C09}"/>
              </a:ext>
            </a:extLst>
          </p:cNvPr>
          <p:cNvCxnSpPr>
            <a:cxnSpLocks/>
          </p:cNvCxnSpPr>
          <p:nvPr/>
        </p:nvCxnSpPr>
        <p:spPr>
          <a:xfrm>
            <a:off x="1730380" y="6063594"/>
            <a:ext cx="589175" cy="8096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9A15069-1376-45DA-B1D6-1D22192537AE}"/>
              </a:ext>
            </a:extLst>
          </p:cNvPr>
          <p:cNvCxnSpPr>
            <a:cxnSpLocks/>
          </p:cNvCxnSpPr>
          <p:nvPr/>
        </p:nvCxnSpPr>
        <p:spPr>
          <a:xfrm>
            <a:off x="2319555" y="5561876"/>
            <a:ext cx="0" cy="58268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E3D7847-6652-4020-BCC5-0BE915B1601F}"/>
              </a:ext>
            </a:extLst>
          </p:cNvPr>
          <p:cNvSpPr/>
          <p:nvPr/>
        </p:nvSpPr>
        <p:spPr>
          <a:xfrm>
            <a:off x="2933908" y="5555151"/>
            <a:ext cx="581245" cy="18345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テキスト ボックス 97">
            <a:extLst>
              <a:ext uri="{FF2B5EF4-FFF2-40B4-BE49-F238E27FC236}">
                <a16:creationId xmlns:a16="http://schemas.microsoft.com/office/drawing/2014/main" id="{7AF4F8D3-64E2-4676-AAF5-57ED899F3609}"/>
              </a:ext>
            </a:extLst>
          </p:cNvPr>
          <p:cNvSpPr txBox="1"/>
          <p:nvPr/>
        </p:nvSpPr>
        <p:spPr>
          <a:xfrm>
            <a:off x="2278728" y="5706821"/>
            <a:ext cx="1895722" cy="22490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ja-JP" sz="1050" dirty="0">
                <a:solidFill>
                  <a:srgbClr val="FF0000"/>
                </a:solidFill>
                <a:effectLst>
                  <a:glow rad="114300">
                    <a:schemeClr val="bg1">
                      <a:alpha val="85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Highest</a:t>
            </a:r>
            <a:endParaRPr kumimoji="1" lang="en-US" altLang="ja-JP" sz="1050" dirty="0">
              <a:effectLst>
                <a:glow rad="114300">
                  <a:schemeClr val="bg1">
                    <a:alpha val="85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0C788B5-4AF1-42EE-ABF7-4ECCDE9473C4}"/>
              </a:ext>
            </a:extLst>
          </p:cNvPr>
          <p:cNvSpPr/>
          <p:nvPr/>
        </p:nvSpPr>
        <p:spPr>
          <a:xfrm>
            <a:off x="3602091" y="5286122"/>
            <a:ext cx="22310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Affect to productivity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(Almost not achieve target)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AC73CBCE-6C8F-424E-9E33-BD13439A74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3621352"/>
              </p:ext>
            </p:extLst>
          </p:nvPr>
        </p:nvGraphicFramePr>
        <p:xfrm>
          <a:off x="3705864" y="5491734"/>
          <a:ext cx="1933167" cy="12761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55" name="Rectangle 54">
            <a:extLst>
              <a:ext uri="{FF2B5EF4-FFF2-40B4-BE49-F238E27FC236}">
                <a16:creationId xmlns:a16="http://schemas.microsoft.com/office/drawing/2014/main" id="{60F37C72-15CE-476B-A2C8-94B4603DD391}"/>
              </a:ext>
            </a:extLst>
          </p:cNvPr>
          <p:cNvSpPr/>
          <p:nvPr/>
        </p:nvSpPr>
        <p:spPr>
          <a:xfrm>
            <a:off x="4080933" y="5931729"/>
            <a:ext cx="971974" cy="83615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グラフィックス 98" descr="戻る">
            <a:extLst>
              <a:ext uri="{FF2B5EF4-FFF2-40B4-BE49-F238E27FC236}">
                <a16:creationId xmlns:a16="http://schemas.microsoft.com/office/drawing/2014/main" id="{0955E6A9-A1CE-49EF-ABD8-632AEC32E18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426572" flipV="1">
            <a:off x="3430998" y="5270452"/>
            <a:ext cx="498129" cy="46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781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"/>
          <p:cNvSpPr>
            <a:spLocks noChangeArrowheads="1"/>
          </p:cNvSpPr>
          <p:nvPr/>
        </p:nvSpPr>
        <p:spPr bwMode="auto">
          <a:xfrm>
            <a:off x="-1588" y="-26988"/>
            <a:ext cx="9144001" cy="479515"/>
          </a:xfrm>
          <a:prstGeom prst="rect">
            <a:avLst/>
          </a:prstGeom>
          <a:solidFill>
            <a:srgbClr val="000099"/>
          </a:solidFill>
          <a:ln w="9525" algn="ctr">
            <a:solidFill>
              <a:srgbClr val="0033CC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algn="ctr" eaLnBrk="1" hangingPunct="1">
              <a:buNone/>
            </a:pPr>
            <a:r>
              <a:rPr lang="en-US" altLang="ja-JP" sz="2400" b="1" dirty="0">
                <a:solidFill>
                  <a:schemeClr val="bg1"/>
                </a:solidFill>
                <a:ea typeface="HGP創英角ｺﾞｼｯｸUB" panose="020B0900000000000000" pitchFamily="50" charset="-128"/>
                <a:cs typeface="Arial" panose="020B0604020202020204" pitchFamily="34" charset="0"/>
              </a:rPr>
              <a:t>Total Improvement Schedule</a:t>
            </a:r>
          </a:p>
        </p:txBody>
      </p:sp>
      <p:sp>
        <p:nvSpPr>
          <p:cNvPr id="187" name="正方形/長方形 40"/>
          <p:cNvSpPr/>
          <p:nvPr/>
        </p:nvSpPr>
        <p:spPr>
          <a:xfrm>
            <a:off x="8212821" y="65388"/>
            <a:ext cx="789469" cy="28804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1500" b="1" dirty="0">
                <a:solidFill>
                  <a:schemeClr val="bg1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4/12</a:t>
            </a:r>
            <a:endParaRPr lang="ja-JP" altLang="en-US" sz="1500" b="1" dirty="0">
              <a:solidFill>
                <a:schemeClr val="bg1"/>
              </a:solidFill>
              <a:latin typeface="Arial" panose="020B0604020202020204" pitchFamily="34" charset="0"/>
              <a:ea typeface="HGP創英角ｺﾞｼｯｸUB" panose="020B0900000000000000" pitchFamily="50" charset="-128"/>
              <a:cs typeface="Arial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3A06209-962C-40AC-B0FB-D1F25FE91A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843656"/>
              </p:ext>
            </p:extLst>
          </p:nvPr>
        </p:nvGraphicFramePr>
        <p:xfrm>
          <a:off x="57149" y="852111"/>
          <a:ext cx="9019117" cy="5943396"/>
        </p:xfrm>
        <a:graphic>
          <a:graphicData uri="http://schemas.openxmlformats.org/drawingml/2006/table">
            <a:tbl>
              <a:tblPr/>
              <a:tblGrid>
                <a:gridCol w="8149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4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22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8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87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91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912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6848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19627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HGP創英角ｺﾞｼｯｸUB" pitchFamily="34" charset="-128"/>
                          <a:cs typeface="Arial" panose="020B0604020202020204" pitchFamily="34" charset="0"/>
                        </a:rPr>
                        <a:t>Pending Issue</a:t>
                      </a: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HGP創英角ｺﾞｼｯｸUB" pitchFamily="34" charset="-128"/>
                          <a:cs typeface="Arial" panose="020B0604020202020204" pitchFamily="34" charset="0"/>
                        </a:rPr>
                        <a:t>Pending Item</a:t>
                      </a: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HGP創英角ｺﾞｼｯｸUB" pitchFamily="34" charset="-128"/>
                          <a:cs typeface="Arial" panose="020B0604020202020204" pitchFamily="34" charset="0"/>
                        </a:rPr>
                        <a:t>Activity Content</a:t>
                      </a: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grid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HGP創英角ｺﾞｼｯｸUB" pitchFamily="34" charset="-128"/>
                          <a:cs typeface="Arial" panose="020B0604020202020204" pitchFamily="34" charset="0"/>
                        </a:rPr>
                        <a:t>FY2023</a:t>
                      </a: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HGP創英角ｺﾞｼｯｸUB" pitchFamily="34" charset="-128"/>
                          <a:cs typeface="Arial" panose="020B0604020202020204" pitchFamily="34" charset="0"/>
                        </a:rPr>
                        <a:t>P.I.C</a:t>
                      </a: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HGP創英角ｺﾞｼｯｸUB" pitchFamily="34" charset="-128"/>
                          <a:cs typeface="Arial" panose="020B0604020202020204" pitchFamily="34" charset="0"/>
                        </a:rPr>
                        <a:t>Target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HGP創英角ｺﾞｼｯｸUB" pitchFamily="34" charset="-128"/>
                          <a:cs typeface="Arial" panose="020B0604020202020204" pitchFamily="34" charset="0"/>
                        </a:rPr>
                        <a:t>(/Year)</a:t>
                      </a: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5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HGP創英角ｺﾞｼｯｸUB" pitchFamily="34" charset="-128"/>
                          <a:cs typeface="Arial" panose="020B0604020202020204" pitchFamily="34" charset="0"/>
                        </a:rPr>
                        <a:t>1Q</a:t>
                      </a: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HGP創英角ｺﾞｼｯｸUB" pitchFamily="34" charset="-128"/>
                          <a:cs typeface="Arial" panose="020B0604020202020204" pitchFamily="34" charset="0"/>
                        </a:rPr>
                        <a:t>2Q</a:t>
                      </a: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HGP創英角ｺﾞｼｯｸUB" pitchFamily="34" charset="-128"/>
                          <a:cs typeface="Arial" panose="020B0604020202020204" pitchFamily="34" charset="0"/>
                        </a:rPr>
                        <a:t>3Q</a:t>
                      </a: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HGP創英角ｺﾞｼｯｸUB" pitchFamily="34" charset="-128"/>
                          <a:cs typeface="Arial" panose="020B0604020202020204" pitchFamily="34" charset="0"/>
                        </a:rPr>
                        <a:t>4Q</a:t>
                      </a: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10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HGP創英角ｺﾞｼｯｸUB" pitchFamily="34" charset="-128"/>
                        <a:cs typeface="Arial" panose="020B0604020202020204" pitchFamily="34" charset="0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ja-JP" sz="1400" dirty="0" err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Meiryo UI" panose="020B0604030504040204" pitchFamily="50" charset="-128"/>
                          <a:cs typeface="Arial" panose="020B0604020202020204" pitchFamily="34" charset="0"/>
                        </a:rPr>
                        <a:t>Monozukuri</a:t>
                      </a:r>
                      <a:r>
                        <a:rPr lang="en-US" altLang="ja-JP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Meiryo UI" panose="020B0604030504040204" pitchFamily="50" charset="-128"/>
                          <a:cs typeface="Arial" panose="020B0604020202020204" pitchFamily="34" charset="0"/>
                        </a:rPr>
                        <a:t> issues happen in OQC / Market with high ratio</a:t>
                      </a: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・ </a:t>
                      </a:r>
                      <a:r>
                        <a:rPr kumimoji="0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Merged with FPQC section </a:t>
                      </a:r>
                      <a:r>
                        <a:rPr kumimoji="0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HGP創英角ｺﾞｼｯｸUB" pitchFamily="34" charset="-128"/>
                          <a:cs typeface="Arial" panose="020B0604020202020204" pitchFamily="34" charset="0"/>
                        </a:rPr>
                        <a:t>to daily patrol risk on process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・ </a:t>
                      </a:r>
                      <a:r>
                        <a:rPr kumimoji="0" lang="en-US" altLang="ja-JP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Build New MQA standard check-list for all BD/BU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ja-JP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・ 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HGSSoeiKakugothicUB" pitchFamily="34" charset="-128"/>
                          <a:cs typeface="Arial" panose="020B0604020202020204" pitchFamily="34" charset="0"/>
                        </a:rPr>
                        <a:t>Train to increase quality mind of all members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ja-JP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・ </a:t>
                      </a:r>
                      <a:r>
                        <a:rPr kumimoji="0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Making smart WI video project (MW–SCV line)</a:t>
                      </a: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HGP創英角ｺﾞｼｯｸUB" pitchFamily="34" charset="-128"/>
                        <a:cs typeface="Arial" panose="020B0604020202020204" pitchFamily="34" charset="0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HGP創英角ｺﾞｼｯｸUB" pitchFamily="34" charset="-128"/>
                        <a:cs typeface="Arial" panose="020B0604020202020204" pitchFamily="34" charset="0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HGP創英角ｺﾞｼｯｸUB" pitchFamily="34" charset="-128"/>
                        <a:cs typeface="Arial" panose="020B0604020202020204" pitchFamily="34" charset="0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HGP創英角ｺﾞｼｯｸUB" pitchFamily="34" charset="-128"/>
                        <a:cs typeface="Arial" panose="020B0604020202020204" pitchFamily="34" charset="0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HGP創英角ｺﾞｼｯｸUB" pitchFamily="34" charset="-128"/>
                        <a:cs typeface="Arial" panose="020B0604020202020204" pitchFamily="34" charset="0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HGP創英角ｺﾞｼｯｸUB" pitchFamily="34" charset="-128"/>
                          <a:cs typeface="Arial" panose="020B0604020202020204" pitchFamily="34" charset="0"/>
                        </a:rPr>
                        <a:t>MQA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HGP創英角ｺﾞｼｯｸUB" pitchFamily="34" charset="-128"/>
                          <a:cs typeface="Arial" panose="020B0604020202020204" pitchFamily="34" charset="0"/>
                        </a:rPr>
                        <a:t>FA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HGP創英角ｺﾞｼｯｸUB" pitchFamily="34" charset="-128"/>
                          <a:cs typeface="Arial" panose="020B0604020202020204" pitchFamily="34" charset="0"/>
                        </a:rPr>
                        <a:t>FE</a:t>
                      </a: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・</a:t>
                      </a:r>
                      <a:r>
                        <a:rPr kumimoji="0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Risk ratio find out: 70% (MQA)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ja-JP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・</a:t>
                      </a:r>
                      <a:r>
                        <a:rPr kumimoji="0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MQA &amp; IPQC member skill : 4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ja-JP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・</a:t>
                      </a:r>
                      <a:r>
                        <a:rPr kumimoji="0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Operator quality mind increase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ja-JP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・</a:t>
                      </a:r>
                      <a:r>
                        <a:rPr kumimoji="0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Smart WI video project: DONE 20%</a:t>
                      </a: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23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HGP創英角ｺﾞｼｯｸUB" pitchFamily="34" charset="-128"/>
                        <a:cs typeface="Arial" panose="020B0604020202020204" pitchFamily="34" charset="0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Meiryo UI" panose="020B0604030504040204" pitchFamily="50" charset="-128"/>
                          <a:cs typeface="Arial" panose="020B0604020202020204" pitchFamily="34" charset="0"/>
                        </a:rPr>
                        <a:t>Still happen HARENCHI issue for new category</a:t>
                      </a: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・ 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HGP創英角ｺﾞｼｯｸUB" pitchFamily="34" charset="-128"/>
                          <a:cs typeface="Arial" panose="020B0604020202020204" pitchFamily="34" charset="0"/>
                        </a:rPr>
                        <a:t>Combine with FA centralize team to build </a:t>
                      </a:r>
                      <a:r>
                        <a:rPr kumimoji="0" lang="en-US" altLang="ja-JP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HGP創英角ｺﾞｼｯｸUB" pitchFamily="34" charset="-128"/>
                          <a:cs typeface="Arial" panose="020B0604020202020204" pitchFamily="34" charset="0"/>
                        </a:rPr>
                        <a:t>horizontal C/M standard</a:t>
                      </a:r>
                      <a:endParaRPr kumimoji="0" lang="en-US" alt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HGP創英角ｺﾞｼｯｸUB" pitchFamily="34" charset="-128"/>
                        <a:cs typeface="Arial" panose="020B0604020202020204" pitchFamily="34" charset="0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HGP創英角ｺﾞｼｯｸUB" pitchFamily="34" charset="-128"/>
                        <a:cs typeface="Arial" panose="020B0604020202020204" pitchFamily="34" charset="0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HGP創英角ｺﾞｼｯｸUB" pitchFamily="34" charset="-128"/>
                        <a:cs typeface="Arial" panose="020B0604020202020204" pitchFamily="34" charset="0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HGP創英角ｺﾞｼｯｸUB" pitchFamily="34" charset="-128"/>
                        <a:cs typeface="Arial" panose="020B0604020202020204" pitchFamily="34" charset="0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HGP創英角ｺﾞｼｯｸUB" pitchFamily="34" charset="-128"/>
                        <a:cs typeface="Arial" panose="020B0604020202020204" pitchFamily="34" charset="0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HGP創英角ｺﾞｼｯｸUB" pitchFamily="34" charset="-128"/>
                          <a:cs typeface="Arial" panose="020B0604020202020204" pitchFamily="34" charset="0"/>
                        </a:rPr>
                        <a:t>MQA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HGP創英角ｺﾞｼｯｸUB" pitchFamily="34" charset="-128"/>
                          <a:cs typeface="Arial" panose="020B0604020202020204" pitchFamily="34" charset="0"/>
                        </a:rPr>
                        <a:t>FA</a:t>
                      </a: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・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HGP創英角ｺﾞｼｯｸUB" pitchFamily="34" charset="-128"/>
                          <a:cs typeface="Arial" panose="020B0604020202020204" pitchFamily="34" charset="0"/>
                        </a:rPr>
                        <a:t>DONE </a:t>
                      </a:r>
                      <a:r>
                        <a:rPr kumimoji="0" lang="en-US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HGP創英角ｺﾞｼｯｸUB" pitchFamily="34" charset="-128"/>
                          <a:cs typeface="Arial" panose="020B0604020202020204" pitchFamily="34" charset="0"/>
                        </a:rPr>
                        <a:t>H</a:t>
                      </a:r>
                      <a:r>
                        <a:rPr kumimoji="0" lang="en-US" altLang="ja-JP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HGP創英角ｺﾞｼｯｸUB" pitchFamily="34" charset="-128"/>
                          <a:cs typeface="Arial" panose="020B0604020202020204" pitchFamily="34" charset="0"/>
                        </a:rPr>
                        <a:t>orizontal C/M standard</a:t>
                      </a: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HGP創英角ｺﾞｼｯｸUB" pitchFamily="34" charset="-128"/>
                        <a:cs typeface="Arial" panose="020B0604020202020204" pitchFamily="34" charset="0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23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HGP創英角ｺﾞｼｯｸUB" pitchFamily="34" charset="-128"/>
                        <a:cs typeface="Arial" panose="020B0604020202020204" pitchFamily="34" charset="0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ja-JP" sz="1400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Meiryo UI" panose="020B0604030504040204" pitchFamily="50" charset="-128"/>
                          <a:cs typeface="Arial" panose="020B0604020202020204" pitchFamily="34" charset="0"/>
                        </a:rPr>
                        <a:t>High solving time for </a:t>
                      </a:r>
                      <a:r>
                        <a:rPr lang="en-US" altLang="ja-JP" sz="1400" kern="1200" dirty="0" err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Meiryo UI" panose="020B0604030504040204" pitchFamily="50" charset="-128"/>
                          <a:cs typeface="Arial" panose="020B0604020202020204" pitchFamily="34" charset="0"/>
                        </a:rPr>
                        <a:t>Monozukuri</a:t>
                      </a:r>
                      <a:r>
                        <a:rPr lang="en-US" altLang="ja-JP" sz="1400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Meiryo UI" panose="020B0604030504040204" pitchFamily="50" charset="-128"/>
                          <a:cs typeface="Arial" panose="020B0604020202020204" pitchFamily="34" charset="0"/>
                        </a:rPr>
                        <a:t> issues inline</a:t>
                      </a:r>
                      <a:endParaRPr kumimoji="0" lang="en-US" altLang="ja-JP" sz="1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eiryo UI" panose="020B0604030504040204" pitchFamily="50" charset="-128"/>
                        <a:cs typeface="Arial" panose="020B0604020202020204" pitchFamily="34" charset="0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・ </a:t>
                      </a:r>
                      <a:r>
                        <a:rPr kumimoji="0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HGP創英角ｺﾞｼｯｸUB" pitchFamily="34" charset="-128"/>
                          <a:cs typeface="Arial" panose="020B0604020202020204" pitchFamily="34" charset="0"/>
                        </a:rPr>
                        <a:t>Built 4M system online to synchronize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・ </a:t>
                      </a:r>
                      <a:r>
                        <a:rPr kumimoji="0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Combine with PE &amp; FA to establish the efficiency improvement team</a:t>
                      </a: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HGP創英角ｺﾞｼｯｸUB" pitchFamily="34" charset="-128"/>
                        <a:cs typeface="Arial" panose="020B0604020202020204" pitchFamily="34" charset="0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HGP創英角ｺﾞｼｯｸUB" pitchFamily="34" charset="-128"/>
                        <a:cs typeface="Arial" panose="020B0604020202020204" pitchFamily="34" charset="0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HGP創英角ｺﾞｼｯｸUB" pitchFamily="34" charset="-128"/>
                        <a:cs typeface="Arial" panose="020B0604020202020204" pitchFamily="34" charset="0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HGP創英角ｺﾞｼｯｸUB" pitchFamily="34" charset="-128"/>
                        <a:cs typeface="Arial" panose="020B0604020202020204" pitchFamily="34" charset="0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HGP創英角ｺﾞｼｯｸUB" pitchFamily="34" charset="-128"/>
                        <a:cs typeface="Arial" panose="020B0604020202020204" pitchFamily="34" charset="0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HGP創英角ｺﾞｼｯｸUB" pitchFamily="34" charset="-128"/>
                          <a:cs typeface="Arial" panose="020B0604020202020204" pitchFamily="34" charset="0"/>
                        </a:rPr>
                        <a:t>MQA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HGP創英角ｺﾞｼｯｸUB" pitchFamily="34" charset="-128"/>
                          <a:cs typeface="Arial" panose="020B0604020202020204" pitchFamily="34" charset="0"/>
                        </a:rPr>
                        <a:t>FA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HGP創英角ｺﾞｼｯｸUB" pitchFamily="34" charset="-128"/>
                          <a:cs typeface="Arial" panose="020B0604020202020204" pitchFamily="34" charset="0"/>
                        </a:rPr>
                        <a:t>PE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HGP創英角ｺﾞｼｯｸUB" pitchFamily="34" charset="-128"/>
                          <a:cs typeface="Arial" panose="020B0604020202020204" pitchFamily="34" charset="0"/>
                        </a:rPr>
                        <a:t>IT</a:t>
                      </a: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・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HGP創英角ｺﾞｼｯｸUB" pitchFamily="34" charset="-128"/>
                          <a:cs typeface="Arial" panose="020B0604020202020204" pitchFamily="34" charset="0"/>
                        </a:rPr>
                        <a:t>DONE </a:t>
                      </a:r>
                      <a:r>
                        <a:rPr kumimoji="0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HGP創英角ｺﾞｼｯｸUB" pitchFamily="34" charset="-128"/>
                          <a:cs typeface="Arial" panose="020B0604020202020204" pitchFamily="34" charset="0"/>
                        </a:rPr>
                        <a:t>4M system online</a:t>
                      </a:r>
                      <a:endParaRPr kumimoji="0" lang="en-US" altLang="ja-JP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HGP創英角ｺﾞｼｯｸUB" pitchFamily="34" charset="-128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ja-JP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・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HGP創英角ｺﾞｼｯｸUB" pitchFamily="34" charset="-128"/>
                          <a:cs typeface="Arial" panose="020B0604020202020204" pitchFamily="34" charset="0"/>
                        </a:rPr>
                        <a:t>Reduce stop line time (△ 2,471Hour ~ 30% with FY22)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HGP創英角ｺﾞｼｯｸUB" pitchFamily="34" charset="-128"/>
                          <a:cs typeface="Arial" panose="020B0604020202020204" pitchFamily="34" charset="0"/>
                        </a:rPr>
                        <a:t>Target</a:t>
                      </a:r>
                      <a:r>
                        <a:rPr kumimoji="0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HGP創英角ｺﾞｼｯｸUB" pitchFamily="34" charset="-128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HGP創英角ｺﾞｼｯｸUB" pitchFamily="34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HGP創英角ｺﾞｼｯｸUB" pitchFamily="34" charset="-128"/>
                          <a:cs typeface="Arial" panose="020B0604020202020204" pitchFamily="34" charset="0"/>
                        </a:rPr>
                        <a:t>5,765H</a:t>
                      </a: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角丸四角形 2">
            <a:extLst>
              <a:ext uri="{FF2B5EF4-FFF2-40B4-BE49-F238E27FC236}">
                <a16:creationId xmlns:a16="http://schemas.microsoft.com/office/drawing/2014/main" id="{8BF730E7-F8F4-4B79-9B7B-3929667E92BB}"/>
              </a:ext>
            </a:extLst>
          </p:cNvPr>
          <p:cNvSpPr/>
          <p:nvPr/>
        </p:nvSpPr>
        <p:spPr>
          <a:xfrm>
            <a:off x="79375" y="2418976"/>
            <a:ext cx="767292" cy="49870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ja-JP" dirty="0">
                <a:ea typeface="HGSSoeiKakugothicUB" panose="020B0900000000000000" pitchFamily="34" charset="-128"/>
              </a:rPr>
              <a:t>Issue </a:t>
            </a:r>
          </a:p>
          <a:p>
            <a:pPr algn="ctr">
              <a:defRPr/>
            </a:pPr>
            <a:r>
              <a:rPr lang="en-US" altLang="ja-JP" sz="2000" b="1" dirty="0">
                <a:ea typeface="HGSSoeiKakugothicUB" panose="020B0900000000000000" pitchFamily="34" charset="-128"/>
                <a:sym typeface="Wingdings 2"/>
              </a:rPr>
              <a:t></a:t>
            </a:r>
            <a:endParaRPr kumimoji="1" lang="ja-JP" altLang="en-US" sz="2000" b="1" dirty="0">
              <a:ea typeface="HGSSoeiKakugothicUB" panose="020B0900000000000000" pitchFamily="34" charset="-128"/>
            </a:endParaRPr>
          </a:p>
        </p:txBody>
      </p:sp>
      <p:sp>
        <p:nvSpPr>
          <p:cNvPr id="7" name="角丸四角形 2">
            <a:extLst>
              <a:ext uri="{FF2B5EF4-FFF2-40B4-BE49-F238E27FC236}">
                <a16:creationId xmlns:a16="http://schemas.microsoft.com/office/drawing/2014/main" id="{38522D41-9626-42D8-9185-914DC3D49E53}"/>
              </a:ext>
            </a:extLst>
          </p:cNvPr>
          <p:cNvSpPr/>
          <p:nvPr/>
        </p:nvSpPr>
        <p:spPr>
          <a:xfrm>
            <a:off x="79375" y="4315206"/>
            <a:ext cx="767292" cy="49869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ja-JP" dirty="0">
                <a:ea typeface="HGSSoeiKakugothicUB" panose="020B0900000000000000" pitchFamily="34" charset="-128"/>
              </a:rPr>
              <a:t>Issue </a:t>
            </a:r>
          </a:p>
          <a:p>
            <a:pPr algn="ctr">
              <a:defRPr/>
            </a:pPr>
            <a:r>
              <a:rPr lang="en-US" altLang="ja-JP" sz="2000" b="1" dirty="0">
                <a:ea typeface="HGSSoeiKakugothicUB" panose="020B0900000000000000" pitchFamily="34" charset="-128"/>
                <a:sym typeface="Wingdings 2"/>
              </a:rPr>
              <a:t></a:t>
            </a:r>
            <a:endParaRPr kumimoji="1" lang="ja-JP" altLang="en-US" sz="2000" b="1" dirty="0">
              <a:ea typeface="HGSSoeiKakugothicUB" panose="020B0900000000000000" pitchFamily="34" charset="-128"/>
            </a:endParaRPr>
          </a:p>
        </p:txBody>
      </p:sp>
      <p:sp>
        <p:nvSpPr>
          <p:cNvPr id="8" name="角丸四角形 2">
            <a:extLst>
              <a:ext uri="{FF2B5EF4-FFF2-40B4-BE49-F238E27FC236}">
                <a16:creationId xmlns:a16="http://schemas.microsoft.com/office/drawing/2014/main" id="{C9EE22A3-A74A-4365-A42F-C0C63603FBF5}"/>
              </a:ext>
            </a:extLst>
          </p:cNvPr>
          <p:cNvSpPr/>
          <p:nvPr/>
        </p:nvSpPr>
        <p:spPr>
          <a:xfrm>
            <a:off x="79375" y="5797405"/>
            <a:ext cx="767292" cy="49869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ja-JP" dirty="0">
                <a:ea typeface="HGSSoeiKakugothicUB" panose="020B0900000000000000" pitchFamily="34" charset="-128"/>
              </a:rPr>
              <a:t>Issue </a:t>
            </a:r>
          </a:p>
          <a:p>
            <a:pPr algn="ctr">
              <a:defRPr/>
            </a:pPr>
            <a:r>
              <a:rPr lang="en-US" altLang="ja-JP" sz="2000" b="1" dirty="0">
                <a:ea typeface="HGSSoeiKakugothicUB" panose="020B0900000000000000" pitchFamily="34" charset="-128"/>
                <a:sym typeface="Wingdings 2"/>
              </a:rPr>
              <a:t></a:t>
            </a:r>
            <a:endParaRPr kumimoji="1" lang="ja-JP" altLang="en-US" sz="2000" b="1" dirty="0">
              <a:ea typeface="HGSSoeiKakugothicUB" panose="020B0900000000000000" pitchFamily="34" charset="-128"/>
            </a:endParaRPr>
          </a:p>
        </p:txBody>
      </p:sp>
      <p:sp>
        <p:nvSpPr>
          <p:cNvPr id="22" name="TextBox 31">
            <a:extLst>
              <a:ext uri="{FF2B5EF4-FFF2-40B4-BE49-F238E27FC236}">
                <a16:creationId xmlns:a16="http://schemas.microsoft.com/office/drawing/2014/main" id="{7D7CF676-0831-4547-9878-38210B43AF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012" y="483840"/>
            <a:ext cx="22574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>
                <a:ea typeface="HGP創英角ｺﾞｼｯｸUB" panose="020B0A00000000000000" pitchFamily="34" charset="-128"/>
              </a:rPr>
              <a:t>Plan: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4E4A01A-798E-4D76-B6EC-8DE9B69DE382}"/>
              </a:ext>
            </a:extLst>
          </p:cNvPr>
          <p:cNvCxnSpPr/>
          <p:nvPr/>
        </p:nvCxnSpPr>
        <p:spPr>
          <a:xfrm>
            <a:off x="739774" y="677515"/>
            <a:ext cx="979488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33">
            <a:extLst>
              <a:ext uri="{FF2B5EF4-FFF2-40B4-BE49-F238E27FC236}">
                <a16:creationId xmlns:a16="http://schemas.microsoft.com/office/drawing/2014/main" id="{9C20702C-2A21-4F51-A794-4FC5C3616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4299" y="483840"/>
            <a:ext cx="22574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>
                <a:ea typeface="HGP創英角ｺﾞｼｯｸUB" panose="020B0A00000000000000" pitchFamily="34" charset="-128"/>
              </a:rPr>
              <a:t>Actual: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5D6BA8F-17AA-45F5-B2A4-99169C84FC81}"/>
              </a:ext>
            </a:extLst>
          </p:cNvPr>
          <p:cNvCxnSpPr/>
          <p:nvPr/>
        </p:nvCxnSpPr>
        <p:spPr>
          <a:xfrm>
            <a:off x="3488203" y="677515"/>
            <a:ext cx="981075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1C9E800-FBF2-46A3-A2CC-9A83455E0E65}"/>
              </a:ext>
            </a:extLst>
          </p:cNvPr>
          <p:cNvCxnSpPr>
            <a:cxnSpLocks/>
          </p:cNvCxnSpPr>
          <p:nvPr/>
        </p:nvCxnSpPr>
        <p:spPr>
          <a:xfrm>
            <a:off x="4709582" y="2037975"/>
            <a:ext cx="531285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4B6A62A-83B4-4003-BB13-CF33A1EBD083}"/>
              </a:ext>
            </a:extLst>
          </p:cNvPr>
          <p:cNvCxnSpPr>
            <a:cxnSpLocks/>
          </p:cNvCxnSpPr>
          <p:nvPr/>
        </p:nvCxnSpPr>
        <p:spPr>
          <a:xfrm>
            <a:off x="4709582" y="1828425"/>
            <a:ext cx="531285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2B8D36E-053F-4C9C-BAD6-D5D7C5DAD49E}"/>
              </a:ext>
            </a:extLst>
          </p:cNvPr>
          <p:cNvCxnSpPr>
            <a:cxnSpLocks/>
          </p:cNvCxnSpPr>
          <p:nvPr/>
        </p:nvCxnSpPr>
        <p:spPr>
          <a:xfrm>
            <a:off x="4709582" y="2656042"/>
            <a:ext cx="1037665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6663637-958A-4958-A713-D50AC3A100E6}"/>
              </a:ext>
            </a:extLst>
          </p:cNvPr>
          <p:cNvCxnSpPr>
            <a:cxnSpLocks/>
          </p:cNvCxnSpPr>
          <p:nvPr/>
        </p:nvCxnSpPr>
        <p:spPr>
          <a:xfrm>
            <a:off x="4709582" y="2446492"/>
            <a:ext cx="1037665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6D8DA94-C95B-4BFC-BB54-B0AC6F79B912}"/>
              </a:ext>
            </a:extLst>
          </p:cNvPr>
          <p:cNvCxnSpPr>
            <a:cxnSpLocks/>
          </p:cNvCxnSpPr>
          <p:nvPr/>
        </p:nvCxnSpPr>
        <p:spPr>
          <a:xfrm>
            <a:off x="4709582" y="3096309"/>
            <a:ext cx="1555751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161AB10-1031-476B-99C9-3A5E8BBB90D0}"/>
              </a:ext>
            </a:extLst>
          </p:cNvPr>
          <p:cNvCxnSpPr>
            <a:cxnSpLocks/>
          </p:cNvCxnSpPr>
          <p:nvPr/>
        </p:nvCxnSpPr>
        <p:spPr>
          <a:xfrm>
            <a:off x="4709582" y="2886759"/>
            <a:ext cx="1547285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684A5EA-288F-4AAC-9257-A3866179024E}"/>
              </a:ext>
            </a:extLst>
          </p:cNvPr>
          <p:cNvCxnSpPr>
            <a:cxnSpLocks/>
          </p:cNvCxnSpPr>
          <p:nvPr/>
        </p:nvCxnSpPr>
        <p:spPr>
          <a:xfrm>
            <a:off x="6267449" y="3545042"/>
            <a:ext cx="53128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E2EC2CE-ABF9-4734-8B25-C644080A1890}"/>
              </a:ext>
            </a:extLst>
          </p:cNvPr>
          <p:cNvCxnSpPr>
            <a:cxnSpLocks/>
          </p:cNvCxnSpPr>
          <p:nvPr/>
        </p:nvCxnSpPr>
        <p:spPr>
          <a:xfrm>
            <a:off x="6267449" y="3335492"/>
            <a:ext cx="505884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0596F92-58A8-435B-B906-30297B36A1BA}"/>
              </a:ext>
            </a:extLst>
          </p:cNvPr>
          <p:cNvCxnSpPr>
            <a:cxnSpLocks/>
          </p:cNvCxnSpPr>
          <p:nvPr/>
        </p:nvCxnSpPr>
        <p:spPr>
          <a:xfrm>
            <a:off x="5751978" y="4453091"/>
            <a:ext cx="1017245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DE82A6B-851C-452F-8E63-4A8483399BDE}"/>
              </a:ext>
            </a:extLst>
          </p:cNvPr>
          <p:cNvCxnSpPr>
            <a:cxnSpLocks/>
          </p:cNvCxnSpPr>
          <p:nvPr/>
        </p:nvCxnSpPr>
        <p:spPr>
          <a:xfrm>
            <a:off x="5738780" y="4645708"/>
            <a:ext cx="1030443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36ABBEF-9800-4138-B0D1-06A6A2873843}"/>
              </a:ext>
            </a:extLst>
          </p:cNvPr>
          <p:cNvCxnSpPr>
            <a:cxnSpLocks/>
          </p:cNvCxnSpPr>
          <p:nvPr/>
        </p:nvCxnSpPr>
        <p:spPr>
          <a:xfrm>
            <a:off x="5755714" y="6379384"/>
            <a:ext cx="978273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C2632E2-F8D4-4928-A479-7CC75B2BA4B3}"/>
              </a:ext>
            </a:extLst>
          </p:cNvPr>
          <p:cNvCxnSpPr>
            <a:cxnSpLocks/>
          </p:cNvCxnSpPr>
          <p:nvPr/>
        </p:nvCxnSpPr>
        <p:spPr>
          <a:xfrm>
            <a:off x="5755714" y="6139578"/>
            <a:ext cx="978273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9D57C73-F253-4FEB-A540-219CBD2CDD6B}"/>
              </a:ext>
            </a:extLst>
          </p:cNvPr>
          <p:cNvCxnSpPr>
            <a:cxnSpLocks/>
          </p:cNvCxnSpPr>
          <p:nvPr/>
        </p:nvCxnSpPr>
        <p:spPr>
          <a:xfrm>
            <a:off x="4690532" y="5869893"/>
            <a:ext cx="2078691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E0ECBE7-1969-4153-B644-B6D879D54944}"/>
              </a:ext>
            </a:extLst>
          </p:cNvPr>
          <p:cNvCxnSpPr>
            <a:cxnSpLocks/>
          </p:cNvCxnSpPr>
          <p:nvPr/>
        </p:nvCxnSpPr>
        <p:spPr>
          <a:xfrm>
            <a:off x="4709582" y="5614866"/>
            <a:ext cx="1494368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642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"/>
          <p:cNvSpPr>
            <a:spLocks noChangeArrowheads="1"/>
          </p:cNvSpPr>
          <p:nvPr/>
        </p:nvSpPr>
        <p:spPr bwMode="auto">
          <a:xfrm>
            <a:off x="-1588" y="-26988"/>
            <a:ext cx="9144001" cy="479515"/>
          </a:xfrm>
          <a:prstGeom prst="rect">
            <a:avLst/>
          </a:prstGeom>
          <a:solidFill>
            <a:srgbClr val="000099"/>
          </a:solidFill>
          <a:ln w="9525" algn="ctr">
            <a:solidFill>
              <a:srgbClr val="0033CC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algn="ctr" eaLnBrk="1" hangingPunct="1">
              <a:buNone/>
            </a:pPr>
            <a:r>
              <a:rPr lang="en-US" altLang="ja-JP" sz="2400" b="1" dirty="0">
                <a:solidFill>
                  <a:schemeClr val="bg1"/>
                </a:solidFill>
                <a:ea typeface="HGP創英角ｺﾞｼｯｸUB" panose="020B0900000000000000" pitchFamily="50" charset="-128"/>
                <a:cs typeface="Arial" panose="020B0604020202020204" pitchFamily="34" charset="0"/>
              </a:rPr>
              <a:t>Detail Improvement Activity</a:t>
            </a:r>
          </a:p>
        </p:txBody>
      </p:sp>
      <p:sp>
        <p:nvSpPr>
          <p:cNvPr id="187" name="正方形/長方形 40"/>
          <p:cNvSpPr/>
          <p:nvPr/>
        </p:nvSpPr>
        <p:spPr>
          <a:xfrm>
            <a:off x="8212821" y="65388"/>
            <a:ext cx="789469" cy="28804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1500" b="1" dirty="0">
                <a:solidFill>
                  <a:schemeClr val="bg1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5/12</a:t>
            </a:r>
            <a:endParaRPr lang="ja-JP" altLang="en-US" sz="1500" b="1" dirty="0">
              <a:solidFill>
                <a:schemeClr val="bg1"/>
              </a:solidFill>
              <a:latin typeface="Arial" panose="020B0604020202020204" pitchFamily="34" charset="0"/>
              <a:ea typeface="HGP創英角ｺﾞｼｯｸUB" panose="020B0900000000000000" pitchFamily="50" charset="-128"/>
              <a:cs typeface="Arial" panose="020B0604020202020204" pitchFamily="34" charset="0"/>
            </a:endParaRPr>
          </a:p>
        </p:txBody>
      </p:sp>
      <p:sp>
        <p:nvSpPr>
          <p:cNvPr id="5" name="角丸四角形 2">
            <a:extLst>
              <a:ext uri="{FF2B5EF4-FFF2-40B4-BE49-F238E27FC236}">
                <a16:creationId xmlns:a16="http://schemas.microsoft.com/office/drawing/2014/main" id="{F68C8CC0-C52A-4D73-BADC-253702109783}"/>
              </a:ext>
            </a:extLst>
          </p:cNvPr>
          <p:cNvSpPr/>
          <p:nvPr/>
        </p:nvSpPr>
        <p:spPr>
          <a:xfrm>
            <a:off x="57243" y="486801"/>
            <a:ext cx="1350215" cy="38446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b"/>
          <a:lstStyle/>
          <a:p>
            <a:pPr algn="ctr">
              <a:defRPr/>
            </a:pPr>
            <a:r>
              <a:rPr lang="en-US" altLang="ja-JP" sz="2000" b="1" dirty="0"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</a:rPr>
              <a:t>Issue</a:t>
            </a:r>
            <a:r>
              <a:rPr lang="en-US" altLang="ja-JP" sz="2400" b="1" dirty="0"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ja-JP" sz="2000" b="1" dirty="0"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</a:t>
            </a:r>
            <a:endParaRPr kumimoji="1" lang="ja-JP" altLang="en-US" sz="2400" b="1" dirty="0">
              <a:latin typeface="Arial" panose="020B0604020202020204" pitchFamily="34" charset="0"/>
              <a:ea typeface="HGSSoeiKakugothicUB" panose="020B09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3037AA-F3E6-45D1-B4A5-49C9A515A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9120" y="481430"/>
            <a:ext cx="7607637" cy="38983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1600" b="1" dirty="0" err="1">
                <a:solidFill>
                  <a:srgbClr val="FF0000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Monozukuri</a:t>
            </a:r>
            <a:r>
              <a:rPr lang="en-US" altLang="ja-JP" sz="1600" b="1" dirty="0">
                <a:solidFill>
                  <a:srgbClr val="FF0000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 issues happen in OQC / Market with high ratio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1BCCDD1F-53FA-4CD7-BEC3-5E006A826102}"/>
              </a:ext>
            </a:extLst>
          </p:cNvPr>
          <p:cNvSpPr/>
          <p:nvPr/>
        </p:nvSpPr>
        <p:spPr>
          <a:xfrm>
            <a:off x="4966866" y="1600431"/>
            <a:ext cx="1356586" cy="4980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MQA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 members)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44BC2E3F-065C-44DA-A682-3DCD2297B19F}"/>
              </a:ext>
            </a:extLst>
          </p:cNvPr>
          <p:cNvSpPr/>
          <p:nvPr/>
        </p:nvSpPr>
        <p:spPr>
          <a:xfrm>
            <a:off x="7188022" y="1608058"/>
            <a:ext cx="1486955" cy="4980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FPQC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(10 members)</a:t>
            </a:r>
          </a:p>
        </p:txBody>
      </p:sp>
      <p:sp>
        <p:nvSpPr>
          <p:cNvPr id="188" name="Cross 187">
            <a:extLst>
              <a:ext uri="{FF2B5EF4-FFF2-40B4-BE49-F238E27FC236}">
                <a16:creationId xmlns:a16="http://schemas.microsoft.com/office/drawing/2014/main" id="{3282F0B4-C92E-466E-AE5F-B9DEE9F565C4}"/>
              </a:ext>
            </a:extLst>
          </p:cNvPr>
          <p:cNvSpPr/>
          <p:nvPr/>
        </p:nvSpPr>
        <p:spPr>
          <a:xfrm>
            <a:off x="6586317" y="1669225"/>
            <a:ext cx="324076" cy="332771"/>
          </a:xfrm>
          <a:prstGeom prst="plus">
            <a:avLst>
              <a:gd name="adj" fmla="val 37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0" name="Flowchart: Process 189">
            <a:extLst>
              <a:ext uri="{FF2B5EF4-FFF2-40B4-BE49-F238E27FC236}">
                <a16:creationId xmlns:a16="http://schemas.microsoft.com/office/drawing/2014/main" id="{62174749-9453-46DF-A96A-DB49AA9AD443}"/>
              </a:ext>
            </a:extLst>
          </p:cNvPr>
          <p:cNvSpPr/>
          <p:nvPr/>
        </p:nvSpPr>
        <p:spPr>
          <a:xfrm>
            <a:off x="4498426" y="2118041"/>
            <a:ext cx="4575956" cy="315045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sz="16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Job scope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 check risky point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inline 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4C147BE1-0445-424E-B4FC-2ACE0B897533}"/>
              </a:ext>
            </a:extLst>
          </p:cNvPr>
          <p:cNvSpPr/>
          <p:nvPr/>
        </p:nvSpPr>
        <p:spPr>
          <a:xfrm>
            <a:off x="4570866" y="2410222"/>
            <a:ext cx="1226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ja-JP" sz="1600" b="1" dirty="0">
                <a:solidFill>
                  <a:prstClr val="white"/>
                </a:solidFill>
                <a:effectLst>
                  <a:glow rad="127000">
                    <a:schemeClr val="accent1">
                      <a:lumMod val="75000"/>
                    </a:schemeClr>
                  </a:glo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Result: </a:t>
            </a:r>
          </a:p>
        </p:txBody>
      </p:sp>
      <p:graphicFrame>
        <p:nvGraphicFramePr>
          <p:cNvPr id="195" name="Chart 194">
            <a:extLst>
              <a:ext uri="{FF2B5EF4-FFF2-40B4-BE49-F238E27FC236}">
                <a16:creationId xmlns:a16="http://schemas.microsoft.com/office/drawing/2014/main" id="{1EE15E1D-5731-4290-9885-7484AA12F5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0155877"/>
              </p:ext>
            </p:extLst>
          </p:nvPr>
        </p:nvGraphicFramePr>
        <p:xfrm>
          <a:off x="4493974" y="2747571"/>
          <a:ext cx="2649546" cy="11123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4B34173A-8793-485D-8233-E657DF2AA737}"/>
              </a:ext>
            </a:extLst>
          </p:cNvPr>
          <p:cNvSpPr/>
          <p:nvPr/>
        </p:nvSpPr>
        <p:spPr>
          <a:xfrm>
            <a:off x="5624795" y="2419280"/>
            <a:ext cx="32127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 find out ratio still low (~35%)</a:t>
            </a:r>
            <a:endParaRPr lang="en-US" sz="1600" dirty="0"/>
          </a:p>
        </p:txBody>
      </p:sp>
      <p:sp>
        <p:nvSpPr>
          <p:cNvPr id="57" name="四角形: 角を丸くする 69">
            <a:extLst>
              <a:ext uri="{FF2B5EF4-FFF2-40B4-BE49-F238E27FC236}">
                <a16:creationId xmlns:a16="http://schemas.microsoft.com/office/drawing/2014/main" id="{BC9B759D-B671-47B2-BC21-6ACECFF993BE}"/>
              </a:ext>
            </a:extLst>
          </p:cNvPr>
          <p:cNvSpPr/>
          <p:nvPr/>
        </p:nvSpPr>
        <p:spPr>
          <a:xfrm>
            <a:off x="57243" y="926049"/>
            <a:ext cx="4436731" cy="313577"/>
          </a:xfrm>
          <a:prstGeom prst="round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254000">
              <a:srgbClr val="FF0000"/>
            </a:innerShdw>
          </a:effectLst>
        </p:spPr>
        <p:txBody>
          <a:bodyPr vert="horz" wrap="none" lIns="0" tIns="0" rIns="91412" bIns="0" numCol="1" rtlCol="0" anchor="ctr" anchorCtr="0" compatLnSpc="1">
            <a:prstTxWarp prst="textNoShape">
              <a:avLst/>
            </a:prstTxWarp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defRPr/>
            </a:pPr>
            <a:r>
              <a:rPr kumimoji="1" lang="en-GB" altLang="ja-JP" b="1" dirty="0">
                <a:solidFill>
                  <a:prstClr val="black"/>
                </a:solidFill>
                <a:latin typeface="Arial" panose="020B0604020202020204" pitchFamily="34" charset="0"/>
                <a:ea typeface="HGPSoeiKakugothicUB" panose="020B0900000000000000" pitchFamily="34" charset="-128"/>
                <a:cs typeface="Arial" pitchFamily="34" charset="0"/>
              </a:rPr>
              <a:t>Current process quality control</a:t>
            </a:r>
            <a:endParaRPr kumimoji="1" lang="ja-JP" altLang="en-US" b="1" dirty="0">
              <a:solidFill>
                <a:prstClr val="black"/>
              </a:solidFill>
              <a:latin typeface="Arial" panose="020B0604020202020204" pitchFamily="34" charset="0"/>
              <a:ea typeface="HGPSoeiKakugothicUB" panose="020B0900000000000000" pitchFamily="34" charset="-128"/>
              <a:cs typeface="Arial" pitchFamily="34" charset="0"/>
            </a:endParaRPr>
          </a:p>
        </p:txBody>
      </p:sp>
      <p:sp>
        <p:nvSpPr>
          <p:cNvPr id="58" name="四角形: 角を丸くする 22">
            <a:extLst>
              <a:ext uri="{FF2B5EF4-FFF2-40B4-BE49-F238E27FC236}">
                <a16:creationId xmlns:a16="http://schemas.microsoft.com/office/drawing/2014/main" id="{15ACE8B4-FD3D-4A8B-B6AC-AA9ECC0801EE}"/>
              </a:ext>
            </a:extLst>
          </p:cNvPr>
          <p:cNvSpPr/>
          <p:nvPr/>
        </p:nvSpPr>
        <p:spPr>
          <a:xfrm>
            <a:off x="69618" y="1294407"/>
            <a:ext cx="4424356" cy="2546936"/>
          </a:xfrm>
          <a:prstGeom prst="roundRect">
            <a:avLst>
              <a:gd name="adj" fmla="val 843"/>
            </a:avLst>
          </a:prstGeom>
          <a:noFill/>
          <a:ln w="12700">
            <a:solidFill>
              <a:schemeClr val="bg1">
                <a:lumMod val="50000"/>
              </a:schemeClr>
            </a:solidFill>
            <a:headEnd/>
            <a:tailEnd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anchor="t"/>
          <a:lstStyle/>
          <a:p>
            <a:pPr>
              <a:lnSpc>
                <a:spcPct val="150000"/>
              </a:lnSpc>
            </a:pPr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F9A33234-B722-4F97-8204-C83A407FA568}"/>
              </a:ext>
            </a:extLst>
          </p:cNvPr>
          <p:cNvSpPr/>
          <p:nvPr/>
        </p:nvSpPr>
        <p:spPr>
          <a:xfrm>
            <a:off x="-338433" y="1982109"/>
            <a:ext cx="3343020" cy="2897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200000"/>
              </a:lnSpc>
              <a:spcAft>
                <a:spcPts val="250"/>
              </a:spcAft>
            </a:pPr>
            <a:r>
              <a:rPr lang="en-US" altLang="ja-JP" sz="1400" b="1" dirty="0">
                <a:solidFill>
                  <a:srgbClr val="0000FF"/>
                </a:solidFill>
                <a:latin typeface="Arial "/>
              </a:rPr>
              <a:t>FPQC / IPQC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FC8507A-92C5-4F95-B12E-AA4653304E2C}"/>
              </a:ext>
            </a:extLst>
          </p:cNvPr>
          <p:cNvSpPr/>
          <p:nvPr/>
        </p:nvSpPr>
        <p:spPr>
          <a:xfrm>
            <a:off x="336507" y="2400583"/>
            <a:ext cx="2011690" cy="438158"/>
          </a:xfrm>
          <a:prstGeom prst="rect">
            <a:avLst/>
          </a:prstGeom>
        </p:spPr>
        <p:txBody>
          <a:bodyPr wrap="square" lIns="7200" tIns="0" rIns="7200" bIns="7200" anchor="t" anchorCtr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 to check 3 points (QP – WI – Actual)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5054C9F-2CE9-4F53-B33A-10869AF0C4A0}"/>
              </a:ext>
            </a:extLst>
          </p:cNvPr>
          <p:cNvSpPr/>
          <p:nvPr/>
        </p:nvSpPr>
        <p:spPr>
          <a:xfrm>
            <a:off x="2389101" y="2851914"/>
            <a:ext cx="2063100" cy="43815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lIns="7200" tIns="0" rIns="7200" bIns="7200" anchor="t" anchorCtr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out risk / problem of checker only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1013741-1E0B-482C-89AA-3FAEFA801896}"/>
              </a:ext>
            </a:extLst>
          </p:cNvPr>
          <p:cNvSpPr/>
          <p:nvPr/>
        </p:nvSpPr>
        <p:spPr>
          <a:xfrm>
            <a:off x="102645" y="2853466"/>
            <a:ext cx="2182587" cy="43815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lIns="7200" tIns="0" rIns="7200" bIns="7200" anchor="t" anchorCtr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out operation mistake only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AFD004D-FEB4-4FEC-B0C5-456D1DA9A49F}"/>
              </a:ext>
            </a:extLst>
          </p:cNvPr>
          <p:cNvSpPr/>
          <p:nvPr/>
        </p:nvSpPr>
        <p:spPr>
          <a:xfrm>
            <a:off x="103834" y="3337805"/>
            <a:ext cx="1111083" cy="462490"/>
          </a:xfrm>
          <a:prstGeom prst="rect">
            <a:avLst/>
          </a:prstGeom>
          <a:solidFill>
            <a:srgbClr val="FFFFCC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lIns="45720" tIns="45720" rIns="45720" bIns="45720">
            <a:noAutofit/>
          </a:bodyPr>
          <a:lstStyle/>
          <a:p>
            <a:endParaRPr 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F135FF8-AD0D-4F8A-9C03-2F4466F4F125}"/>
              </a:ext>
            </a:extLst>
          </p:cNvPr>
          <p:cNvSpPr/>
          <p:nvPr/>
        </p:nvSpPr>
        <p:spPr>
          <a:xfrm>
            <a:off x="128913" y="3264573"/>
            <a:ext cx="11015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Finding </a:t>
            </a:r>
          </a:p>
          <a:p>
            <a:pPr algn="ctr"/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D6504D4-6486-46A0-93FC-864278100F9C}"/>
              </a:ext>
            </a:extLst>
          </p:cNvPr>
          <p:cNvSpPr/>
          <p:nvPr/>
        </p:nvSpPr>
        <p:spPr>
          <a:xfrm>
            <a:off x="1246174" y="3337429"/>
            <a:ext cx="3207216" cy="46286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lIns="45720" tIns="45720" rIns="45720" bIns="45720">
            <a:noAutofit/>
          </a:bodyPr>
          <a:lstStyle/>
          <a:p>
            <a:endParaRPr 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Rectangle 4">
            <a:extLst>
              <a:ext uri="{FF2B5EF4-FFF2-40B4-BE49-F238E27FC236}">
                <a16:creationId xmlns:a16="http://schemas.microsoft.com/office/drawing/2014/main" id="{9576347C-53AC-45CB-ACCE-B215F519C505}"/>
              </a:ext>
            </a:extLst>
          </p:cNvPr>
          <p:cNvSpPr/>
          <p:nvPr/>
        </p:nvSpPr>
        <p:spPr>
          <a:xfrm>
            <a:off x="1255497" y="3286932"/>
            <a:ext cx="3188479" cy="52179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altLang="ja-JP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Risky point finding out activity inline still weak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8C97DA0-DA3B-4CC9-8A4C-A0E7DDADB704}"/>
              </a:ext>
            </a:extLst>
          </p:cNvPr>
          <p:cNvSpPr/>
          <p:nvPr/>
        </p:nvSpPr>
        <p:spPr>
          <a:xfrm>
            <a:off x="4572000" y="890646"/>
            <a:ext cx="4509171" cy="366133"/>
          </a:xfrm>
          <a:prstGeom prst="rect">
            <a:avLst/>
          </a:prstGeom>
          <a:gradFill flip="none" rotWithShape="1">
            <a:gsLst>
              <a:gs pos="0">
                <a:srgbClr val="CCECFF"/>
              </a:gs>
              <a:gs pos="30000">
                <a:srgbClr val="99CCFF"/>
              </a:gs>
              <a:gs pos="100000">
                <a:srgbClr val="6699FF"/>
              </a:gs>
              <a:gs pos="100000">
                <a:srgbClr val="6699FF"/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>
            <a:softEdge rad="31750"/>
          </a:effectLst>
        </p:spPr>
        <p:txBody>
          <a:bodyPr rtlCol="0" anchor="ctr"/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altLang="ja-JP" b="1" dirty="0">
                <a:solidFill>
                  <a:prstClr val="white"/>
                </a:solidFill>
                <a:effectLst>
                  <a:glow rad="127000">
                    <a:prstClr val="black"/>
                  </a:glo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Action : Push risk finding activity </a:t>
            </a:r>
          </a:p>
        </p:txBody>
      </p:sp>
      <p:sp>
        <p:nvSpPr>
          <p:cNvPr id="76" name="四角形: 角を丸くする 22">
            <a:extLst>
              <a:ext uri="{FF2B5EF4-FFF2-40B4-BE49-F238E27FC236}">
                <a16:creationId xmlns:a16="http://schemas.microsoft.com/office/drawing/2014/main" id="{B2303C14-9F71-4E18-ACCA-A394D01DE221}"/>
              </a:ext>
            </a:extLst>
          </p:cNvPr>
          <p:cNvSpPr/>
          <p:nvPr/>
        </p:nvSpPr>
        <p:spPr>
          <a:xfrm>
            <a:off x="4569236" y="1294406"/>
            <a:ext cx="4517522" cy="2546936"/>
          </a:xfrm>
          <a:prstGeom prst="roundRect">
            <a:avLst>
              <a:gd name="adj" fmla="val 843"/>
            </a:avLst>
          </a:prstGeom>
          <a:noFill/>
          <a:ln w="12700">
            <a:solidFill>
              <a:schemeClr val="bg1">
                <a:lumMod val="50000"/>
              </a:schemeClr>
            </a:solidFill>
            <a:headEnd/>
            <a:tailEnd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anchor="t"/>
          <a:lstStyle/>
          <a:p>
            <a:endParaRPr lang="en-US" sz="1600" b="1" u="sng" dirty="0">
              <a:solidFill>
                <a:srgbClr val="0000FF"/>
              </a:solidFill>
              <a:latin typeface="Arial "/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D5E0FE93-8FD2-471F-8D2D-2189E48D180D}"/>
              </a:ext>
            </a:extLst>
          </p:cNvPr>
          <p:cNvSpPr/>
          <p:nvPr/>
        </p:nvSpPr>
        <p:spPr>
          <a:xfrm>
            <a:off x="4820475" y="1086991"/>
            <a:ext cx="4085109" cy="2897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200000"/>
              </a:lnSpc>
              <a:spcAft>
                <a:spcPts val="250"/>
              </a:spcAft>
            </a:pPr>
            <a:r>
              <a:rPr lang="en-US" altLang="ja-JP" sz="1600" b="1" dirty="0">
                <a:solidFill>
                  <a:srgbClr val="0000FF"/>
                </a:solidFill>
                <a:latin typeface="Arial "/>
              </a:rPr>
              <a:t>Merged with FPQC section (Apr.2023)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A637ED0-9995-46F3-902B-13B7F22A4822}"/>
              </a:ext>
            </a:extLst>
          </p:cNvPr>
          <p:cNvSpPr/>
          <p:nvPr/>
        </p:nvSpPr>
        <p:spPr>
          <a:xfrm>
            <a:off x="7139955" y="2849930"/>
            <a:ext cx="17168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OQC problem</a:t>
            </a:r>
            <a:endParaRPr lang="en-US" sz="1400" b="1" u="sng" dirty="0"/>
          </a:p>
        </p:txBody>
      </p:sp>
      <p:sp>
        <p:nvSpPr>
          <p:cNvPr id="89" name="Isosceles Triangle 88">
            <a:extLst>
              <a:ext uri="{FF2B5EF4-FFF2-40B4-BE49-F238E27FC236}">
                <a16:creationId xmlns:a16="http://schemas.microsoft.com/office/drawing/2014/main" id="{89D279DE-19D7-4CD2-8521-C486DFBBB2EE}"/>
              </a:ext>
            </a:extLst>
          </p:cNvPr>
          <p:cNvSpPr/>
          <p:nvPr/>
        </p:nvSpPr>
        <p:spPr>
          <a:xfrm rot="16200000" flipV="1">
            <a:off x="6900450" y="3318693"/>
            <a:ext cx="791284" cy="140220"/>
          </a:xfrm>
          <a:prstGeom prst="triangle">
            <a:avLst>
              <a:gd name="adj" fmla="val 54051"/>
            </a:avLst>
          </a:prstGeom>
          <a:gradFill flip="none" rotWithShape="1">
            <a:gsLst>
              <a:gs pos="0">
                <a:srgbClr val="002060"/>
              </a:gs>
              <a:gs pos="37000">
                <a:srgbClr val="5778AA"/>
              </a:gs>
              <a:gs pos="49000">
                <a:srgbClr val="597AAC"/>
              </a:gs>
              <a:gs pos="100000">
                <a:srgbClr val="B9DCFF"/>
              </a:gs>
            </a:gsLst>
            <a:lin ang="5400000" scaled="1"/>
            <a:tileRect/>
          </a:gradFill>
          <a:ln>
            <a:noFill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Rectangle 4">
            <a:extLst>
              <a:ext uri="{FF2B5EF4-FFF2-40B4-BE49-F238E27FC236}">
                <a16:creationId xmlns:a16="http://schemas.microsoft.com/office/drawing/2014/main" id="{185CCFC8-35F5-43FA-98E2-521329104BD4}"/>
              </a:ext>
            </a:extLst>
          </p:cNvPr>
          <p:cNvSpPr/>
          <p:nvPr/>
        </p:nvSpPr>
        <p:spPr>
          <a:xfrm>
            <a:off x="7229428" y="3094384"/>
            <a:ext cx="146485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  <a:p>
            <a:pPr algn="ctr"/>
            <a:r>
              <a:rPr lang="en-US" altLang="ja-JP" sz="1400" dirty="0" err="1">
                <a:latin typeface="Arial" panose="020B0604020202020204" pitchFamily="34" charset="0"/>
                <a:cs typeface="Arial" panose="020B0604020202020204" pitchFamily="34" charset="0"/>
              </a:rPr>
              <a:t>Monozukuri</a:t>
            </a:r>
            <a:r>
              <a:rPr lang="en-US" altLang="ja-JP" sz="1400" dirty="0">
                <a:latin typeface="Arial" panose="020B0604020202020204" pitchFamily="34" charset="0"/>
                <a:cs typeface="Arial" panose="020B0604020202020204" pitchFamily="34" charset="0"/>
              </a:rPr>
              <a:t> issue</a:t>
            </a:r>
          </a:p>
        </p:txBody>
      </p:sp>
      <p:pic>
        <p:nvPicPr>
          <p:cNvPr id="1026" name="Picture 2" descr="https://media.defense.gov/2017/Nov/13/2001842185/1200/1200/0/171026-F-RN211-001.JPG">
            <a:extLst>
              <a:ext uri="{FF2B5EF4-FFF2-40B4-BE49-F238E27FC236}">
                <a16:creationId xmlns:a16="http://schemas.microsoft.com/office/drawing/2014/main" id="{813A62F1-831F-40DB-BD5D-312BED0A9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90" b="93205" l="10000" r="90000">
                        <a14:foregroundMark x1="51417" y1="8590" x2="51417" y2="8590"/>
                        <a14:foregroundMark x1="48667" y1="9231" x2="47167" y2="9231"/>
                        <a14:foregroundMark x1="46500" y1="8846" x2="43750" y2="8846"/>
                        <a14:foregroundMark x1="44000" y1="9615" x2="42479" y2="10327"/>
                        <a14:foregroundMark x1="54083" y1="9103" x2="58500" y2="10385"/>
                        <a14:foregroundMark x1="61000" y1="14487" x2="63500" y2="17051"/>
                        <a14:foregroundMark x1="63167" y1="15128" x2="63667" y2="17308"/>
                        <a14:foregroundMark x1="65375" y1="19615" x2="65583" y2="20000"/>
                        <a14:foregroundMark x1="65020" y1="19615" x2="65333" y2="20256"/>
                        <a14:foregroundMark x1="64583" y1="18718" x2="65020" y2="19615"/>
                        <a14:foregroundMark x1="43500" y1="9231" x2="42908" y2="9109"/>
                        <a14:foregroundMark x1="36750" y1="18205" x2="36750" y2="15513"/>
                        <a14:foregroundMark x1="36667" y1="13974" x2="36667" y2="13974"/>
                        <a14:foregroundMark x1="36583" y1="13846" x2="37417" y2="29487"/>
                        <a14:foregroundMark x1="36833" y1="22821" x2="36750" y2="25000"/>
                        <a14:foregroundMark x1="37000" y1="25641" x2="36750" y2="29872"/>
                        <a14:foregroundMark x1="43833" y1="61538" x2="43500" y2="65128"/>
                        <a14:foregroundMark x1="48833" y1="67949" x2="50000" y2="67949"/>
                        <a14:foregroundMark x1="53417" y1="67436" x2="53500" y2="67564"/>
                        <a14:foregroundMark x1="53083" y1="59744" x2="53500" y2="57949"/>
                        <a14:foregroundMark x1="58083" y1="49744" x2="60750" y2="47692"/>
                        <a14:foregroundMark x1="61917" y1="45000" x2="63250" y2="42564"/>
                        <a14:foregroundMark x1="66167" y1="26154" x2="66000" y2="24615"/>
                        <a14:foregroundMark x1="64500" y1="18077" x2="64000" y2="17308"/>
                        <a14:foregroundMark x1="37250" y1="13462" x2="40250" y2="11282"/>
                        <a14:foregroundMark x1="37667" y1="12821" x2="37667" y2="12821"/>
                        <a14:foregroundMark x1="37750" y1="12821" x2="37833" y2="12564"/>
                        <a14:foregroundMark x1="39667" y1="11538" x2="39750" y2="11154"/>
                        <a14:foregroundMark x1="51417" y1="22179" x2="54417" y2="24231"/>
                        <a14:foregroundMark x1="52083" y1="41795" x2="53083" y2="40385"/>
                        <a14:foregroundMark x1="44750" y1="57051" x2="48833" y2="49359"/>
                        <a14:foregroundMark x1="44083" y1="55641" x2="49083" y2="47051"/>
                        <a14:foregroundMark x1="48000" y1="48974" x2="54083" y2="38205"/>
                        <a14:foregroundMark x1="47750" y1="47436" x2="52583" y2="40513"/>
                        <a14:foregroundMark x1="46000" y1="51282" x2="47167" y2="48590"/>
                        <a14:foregroundMark x1="48417" y1="46795" x2="53333" y2="39487"/>
                        <a14:foregroundMark x1="44583" y1="53462" x2="44333" y2="53846"/>
                        <a14:foregroundMark x1="44083" y1="55513" x2="44000" y2="56538"/>
                        <a14:foregroundMark x1="43833" y1="56026" x2="43917" y2="56410"/>
                        <a14:foregroundMark x1="53750" y1="26667" x2="54000" y2="27308"/>
                        <a14:foregroundMark x1="42250" y1="24744" x2="42917" y2="24487"/>
                        <a14:foregroundMark x1="48667" y1="9103" x2="52000" y2="9231"/>
                        <a14:foregroundMark x1="36667" y1="13462" x2="36667" y2="13462"/>
                        <a14:foregroundMark x1="36583" y1="20128" x2="36583" y2="20128"/>
                        <a14:foregroundMark x1="36500" y1="26026" x2="36500" y2="26026"/>
                        <a14:foregroundMark x1="36500" y1="27051" x2="36500" y2="27051"/>
                        <a14:foregroundMark x1="36583" y1="30128" x2="36583" y2="30128"/>
                        <a14:foregroundMark x1="37083" y1="29744" x2="37083" y2="29744"/>
                        <a14:foregroundMark x1="36583" y1="30513" x2="36583" y2="30513"/>
                        <a14:foregroundMark x1="47083" y1="77308" x2="50750" y2="83590"/>
                        <a14:foregroundMark x1="47833" y1="76282" x2="50833" y2="77051"/>
                        <a14:foregroundMark x1="46667" y1="77051" x2="46083" y2="78590"/>
                        <a14:foregroundMark x1="46250" y1="91410" x2="48333" y2="91923"/>
                        <a14:foregroundMark x1="43750" y1="88333" x2="44333" y2="80128"/>
                        <a14:foregroundMark x1="44333" y1="80128" x2="44917" y2="78974"/>
                        <a14:foregroundMark x1="43083" y1="83846" x2="44167" y2="78974"/>
                        <a14:foregroundMark x1="44750" y1="78846" x2="47250" y2="75641"/>
                        <a14:foregroundMark x1="46667" y1="76026" x2="43167" y2="82051"/>
                        <a14:foregroundMark x1="43167" y1="82051" x2="42917" y2="83718"/>
                        <a14:foregroundMark x1="43083" y1="81538" x2="43667" y2="80000"/>
                        <a14:foregroundMark x1="44500" y1="78846" x2="45083" y2="77692"/>
                        <a14:foregroundMark x1="43333" y1="80513" x2="43500" y2="80000"/>
                        <a14:foregroundMark x1="44417" y1="78333" x2="45000" y2="77692"/>
                        <a14:foregroundMark x1="45917" y1="77051" x2="46417" y2="76538"/>
                        <a14:foregroundMark x1="54333" y1="78205" x2="55000" y2="79615"/>
                        <a14:foregroundMark x1="55250" y1="80128" x2="55583" y2="81410"/>
                        <a14:foregroundMark x1="55750" y1="81282" x2="56000" y2="82179"/>
                        <a14:foregroundMark x1="53500" y1="77051" x2="52750" y2="76667"/>
                        <a14:foregroundMark x1="45250" y1="91538" x2="45667" y2="91923"/>
                        <a14:foregroundMark x1="51167" y1="93205" x2="52750" y2="91923"/>
                        <a14:foregroundMark x1="43500" y1="80128" x2="46583" y2="76282"/>
                        <a14:backgroundMark x1="38500" y1="34615" x2="43833" y2="30897"/>
                        <a14:backgroundMark x1="42750" y1="8846" x2="42750" y2="8846"/>
                        <a14:backgroundMark x1="42417" y1="9103" x2="43000" y2="8846"/>
                        <a14:backgroundMark x1="43750" y1="8718" x2="43750" y2="8718"/>
                        <a14:backgroundMark x1="44083" y1="8718" x2="44083" y2="8718"/>
                        <a14:backgroundMark x1="43000" y1="8974" x2="43000" y2="8974"/>
                        <a14:backgroundMark x1="44250" y1="8462" x2="44250" y2="8462"/>
                        <a14:backgroundMark x1="65417" y1="19615" x2="65417" y2="19615"/>
                        <a14:backgroundMark x1="65500" y1="20128" x2="65500" y2="20128"/>
                        <a14:backgroundMark x1="65333" y1="19359" x2="65333" y2="193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754" y="3032541"/>
            <a:ext cx="1245540" cy="80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D9E355FF-440F-483B-80F7-3981D4720CA6}"/>
              </a:ext>
            </a:extLst>
          </p:cNvPr>
          <p:cNvSpPr/>
          <p:nvPr/>
        </p:nvSpPr>
        <p:spPr>
          <a:xfrm>
            <a:off x="69937" y="4749114"/>
            <a:ext cx="9018492" cy="204080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headEnd/>
            <a:tailEnd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anchor="t"/>
          <a:lstStyle/>
          <a:p>
            <a:pPr>
              <a:lnSpc>
                <a:spcPct val="150000"/>
              </a:lnSpc>
            </a:pPr>
            <a:endParaRPr lang="en-GB" altLang="ja-JP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93" name="四角形: 角を丸くする 69">
            <a:extLst>
              <a:ext uri="{FF2B5EF4-FFF2-40B4-BE49-F238E27FC236}">
                <a16:creationId xmlns:a16="http://schemas.microsoft.com/office/drawing/2014/main" id="{1C5E40B0-AC7A-466A-8D35-E78224F5A399}"/>
              </a:ext>
            </a:extLst>
          </p:cNvPr>
          <p:cNvSpPr/>
          <p:nvPr/>
        </p:nvSpPr>
        <p:spPr>
          <a:xfrm>
            <a:off x="63430" y="4393515"/>
            <a:ext cx="9000174" cy="313577"/>
          </a:xfrm>
          <a:prstGeom prst="round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254000">
              <a:srgbClr val="FF0000"/>
            </a:innerShdw>
          </a:effectLst>
        </p:spPr>
        <p:txBody>
          <a:bodyPr vert="horz" wrap="none" lIns="0" tIns="0" rIns="91412" bIns="0" numCol="1" rtlCol="0" anchor="ctr" anchorCtr="0" compatLnSpc="1">
            <a:prstTxWarp prst="textNoShape">
              <a:avLst/>
            </a:prstTxWarp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kumimoji="1" lang="en-GB" altLang="ja-JP" b="1" u="sng" dirty="0">
                <a:solidFill>
                  <a:prstClr val="black"/>
                </a:solidFill>
                <a:latin typeface="Arial" panose="020B0604020202020204" pitchFamily="34" charset="0"/>
                <a:ea typeface="HGPSoeiKakugothicUB" panose="020B0900000000000000" pitchFamily="34" charset="-128"/>
                <a:cs typeface="Arial" pitchFamily="34" charset="0"/>
              </a:rPr>
              <a:t>Pending point analysis</a:t>
            </a:r>
            <a:r>
              <a:rPr kumimoji="1" lang="en-GB" altLang="ja-JP" b="1" dirty="0">
                <a:solidFill>
                  <a:prstClr val="black"/>
                </a:solidFill>
                <a:latin typeface="Arial" panose="020B0604020202020204" pitchFamily="34" charset="0"/>
                <a:ea typeface="HGPSoeiKakugothicUB" panose="020B0900000000000000" pitchFamily="34" charset="-128"/>
                <a:cs typeface="Arial" pitchFamily="34" charset="0"/>
              </a:rPr>
              <a:t>: L</a:t>
            </a:r>
            <a:r>
              <a:rPr kumimoji="1" lang="en-US" altLang="ja-JP" b="1" dirty="0">
                <a:solidFill>
                  <a:prstClr val="black"/>
                </a:solidFill>
                <a:latin typeface="Arial" panose="020B0604020202020204" pitchFamily="34" charset="0"/>
                <a:ea typeface="HGPSoeiKakugothicUB" panose="020B0900000000000000" pitchFamily="34" charset="-128"/>
                <a:cs typeface="Arial" pitchFamily="34" charset="0"/>
              </a:rPr>
              <a:t>ow risk ratio / OQC issue</a:t>
            </a:r>
            <a:endParaRPr kumimoji="1" lang="ja-JP" altLang="en-US" b="1" dirty="0">
              <a:solidFill>
                <a:prstClr val="black"/>
              </a:solidFill>
              <a:latin typeface="Arial" panose="020B0604020202020204" pitchFamily="34" charset="0"/>
              <a:ea typeface="HGPSoeiKakugothicUB" panose="020B0900000000000000" pitchFamily="34" charset="-128"/>
              <a:cs typeface="Arial" pitchFamily="34" charset="0"/>
            </a:endParaRPr>
          </a:p>
        </p:txBody>
      </p:sp>
      <p:sp>
        <p:nvSpPr>
          <p:cNvPr id="91" name="Isosceles Triangle 90">
            <a:extLst>
              <a:ext uri="{FF2B5EF4-FFF2-40B4-BE49-F238E27FC236}">
                <a16:creationId xmlns:a16="http://schemas.microsoft.com/office/drawing/2014/main" id="{D3717A53-C3E3-41E9-854D-EDBBBA4CCFA2}"/>
              </a:ext>
            </a:extLst>
          </p:cNvPr>
          <p:cNvSpPr/>
          <p:nvPr/>
        </p:nvSpPr>
        <p:spPr>
          <a:xfrm rot="16200000" flipV="1">
            <a:off x="4335664" y="997937"/>
            <a:ext cx="356127" cy="141011"/>
          </a:xfrm>
          <a:prstGeom prst="triangle">
            <a:avLst>
              <a:gd name="adj" fmla="val 49197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C82508F-D7CF-4453-A2D0-B0FB20C8258D}"/>
              </a:ext>
            </a:extLst>
          </p:cNvPr>
          <p:cNvSpPr/>
          <p:nvPr/>
        </p:nvSpPr>
        <p:spPr>
          <a:xfrm>
            <a:off x="97672" y="4760313"/>
            <a:ext cx="8654063" cy="1973182"/>
          </a:xfrm>
          <a:prstGeom prst="rect">
            <a:avLst/>
          </a:prstGeom>
          <a:noFill/>
          <a:ln w="9525">
            <a:noFill/>
            <a:headEnd/>
            <a:tailEnd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anchor="ctr"/>
          <a:lstStyle/>
          <a:p>
            <a:pPr marL="285750" indent="-285750">
              <a:buFont typeface="Meiryo UI" panose="020B0604030504040204" pitchFamily="50" charset="-128"/>
              <a:buChar char="❑"/>
            </a:pPr>
            <a:r>
              <a:rPr kumimoji="1" lang="en-GB" sz="16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Main Cause</a:t>
            </a:r>
            <a:r>
              <a:rPr kumimoji="1"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</a:t>
            </a:r>
          </a:p>
          <a:p>
            <a:pPr marL="285750" indent="-285750">
              <a:buFont typeface="Meiryo UI" panose="020B0604030504040204" pitchFamily="50" charset="-128"/>
              <a:buChar char="❑"/>
            </a:pPr>
            <a:endParaRPr kumimoji="1" lang="en-GB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kumimoji="1" lang="en-US" altLang="ja-JP" sz="1600" dirty="0">
                <a:solidFill>
                  <a:srgbClr val="0F20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❶  </a:t>
            </a:r>
            <a:r>
              <a:rPr lang="en-US" altLang="ja-JP" sz="1600" dirty="0">
                <a:solidFill>
                  <a:srgbClr val="FF0000"/>
                </a:solidFill>
                <a:latin typeface="Arial "/>
              </a:rPr>
              <a:t>Low experience</a:t>
            </a:r>
            <a:r>
              <a:rPr lang="en-US" altLang="ja-JP" sz="1600" dirty="0">
                <a:solidFill>
                  <a:prstClr val="black"/>
                </a:solidFill>
                <a:latin typeface="Arial "/>
              </a:rPr>
              <a:t> to find out </a:t>
            </a:r>
            <a:r>
              <a:rPr lang="en-US" altLang="ja-JP" sz="1600" dirty="0">
                <a:solidFill>
                  <a:prstClr val="black"/>
                </a:solidFill>
                <a:latin typeface="Arial "/>
                <a:sym typeface="Wingdings" panose="05000000000000000000" pitchFamily="2" charset="2"/>
              </a:rPr>
              <a:t>risky point / problem </a:t>
            </a:r>
          </a:p>
          <a:p>
            <a:r>
              <a:rPr lang="en-US" altLang="ja-JP" sz="1600" dirty="0">
                <a:solidFill>
                  <a:prstClr val="black"/>
                </a:solidFill>
                <a:latin typeface="Arial "/>
                <a:sym typeface="Wingdings" panose="05000000000000000000" pitchFamily="2" charset="2"/>
              </a:rPr>
              <a:t>                   (MQA / IPQC members)</a:t>
            </a:r>
            <a:r>
              <a:rPr lang="en-US" altLang="ja-JP" sz="1600" dirty="0">
                <a:solidFill>
                  <a:prstClr val="black"/>
                </a:solidFill>
                <a:latin typeface="Arial "/>
              </a:rPr>
              <a:t> </a:t>
            </a:r>
          </a:p>
          <a:p>
            <a:endParaRPr lang="en-US" altLang="ja-JP" sz="1600" dirty="0">
              <a:solidFill>
                <a:prstClr val="black"/>
              </a:solidFill>
              <a:latin typeface="Arial "/>
            </a:endParaRPr>
          </a:p>
          <a:p>
            <a:r>
              <a:rPr kumimoji="1" lang="en-US" altLang="ja-JP" sz="1600" dirty="0">
                <a:solidFill>
                  <a:srgbClr val="0F20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❷  </a:t>
            </a:r>
            <a:r>
              <a:rPr lang="en-US" altLang="ja-JP" sz="1600" dirty="0">
                <a:solidFill>
                  <a:prstClr val="black"/>
                </a:solidFill>
                <a:latin typeface="Arial "/>
              </a:rPr>
              <a:t>Have </a:t>
            </a:r>
            <a:r>
              <a:rPr lang="en-US" altLang="ja-JP" sz="1600" dirty="0">
                <a:solidFill>
                  <a:srgbClr val="FF0000"/>
                </a:solidFill>
                <a:latin typeface="Arial "/>
              </a:rPr>
              <a:t>no risk checking standard </a:t>
            </a:r>
            <a:r>
              <a:rPr kumimoji="1" lang="en-GB" sz="1600" dirty="0">
                <a:solidFill>
                  <a:prstClr val="black"/>
                </a:solidFill>
                <a:latin typeface="Arial "/>
                <a:cs typeface="Arial" panose="020B0604020202020204" pitchFamily="34" charset="0"/>
                <a:sym typeface="Wingdings" panose="05000000000000000000" pitchFamily="2" charset="2"/>
              </a:rPr>
              <a:t>(MQA)</a:t>
            </a:r>
          </a:p>
          <a:p>
            <a:endParaRPr lang="en-US" altLang="ja-JP" sz="1600" dirty="0">
              <a:solidFill>
                <a:prstClr val="black"/>
              </a:solidFill>
              <a:latin typeface="Arial "/>
            </a:endParaRPr>
          </a:p>
          <a:p>
            <a:r>
              <a:rPr kumimoji="1" lang="en-US" altLang="ja-JP" sz="1600" dirty="0">
                <a:solidFill>
                  <a:srgbClr val="0F20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❸  </a:t>
            </a:r>
            <a:r>
              <a:rPr lang="en-US" altLang="ja-JP" sz="1600" dirty="0">
                <a:solidFill>
                  <a:srgbClr val="FF0000"/>
                </a:solidFill>
                <a:latin typeface="Arial "/>
              </a:rPr>
              <a:t>Weak Quality mind </a:t>
            </a:r>
            <a:r>
              <a:rPr lang="en-US" altLang="ja-JP" sz="1600" dirty="0">
                <a:solidFill>
                  <a:prstClr val="black"/>
                </a:solidFill>
                <a:latin typeface="Arial "/>
              </a:rPr>
              <a:t>of operator</a:t>
            </a:r>
            <a:endParaRPr kumimoji="1" lang="en-GB" altLang="ja-JP" sz="1600" dirty="0">
              <a:solidFill>
                <a:prstClr val="black"/>
              </a:solidFill>
              <a:latin typeface="Arial 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E0EC3F-3EDB-4445-B048-6CD50FD4A1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640" y="1523324"/>
            <a:ext cx="4339950" cy="540657"/>
          </a:xfrm>
          <a:prstGeom prst="rect">
            <a:avLst/>
          </a:prstGeom>
        </p:spPr>
      </p:pic>
      <p:grpSp>
        <p:nvGrpSpPr>
          <p:cNvPr id="300" name="Group 299">
            <a:extLst>
              <a:ext uri="{FF2B5EF4-FFF2-40B4-BE49-F238E27FC236}">
                <a16:creationId xmlns:a16="http://schemas.microsoft.com/office/drawing/2014/main" id="{C5469C58-691B-4AEF-842E-30EDF61563FC}"/>
              </a:ext>
            </a:extLst>
          </p:cNvPr>
          <p:cNvGrpSpPr/>
          <p:nvPr/>
        </p:nvGrpSpPr>
        <p:grpSpPr>
          <a:xfrm>
            <a:off x="1898387" y="2079742"/>
            <a:ext cx="422698" cy="325540"/>
            <a:chOff x="2964225" y="2088226"/>
            <a:chExt cx="563688" cy="539544"/>
          </a:xfrm>
        </p:grpSpPr>
        <p:grpSp>
          <p:nvGrpSpPr>
            <p:cNvPr id="301" name="Group 31">
              <a:extLst>
                <a:ext uri="{FF2B5EF4-FFF2-40B4-BE49-F238E27FC236}">
                  <a16:creationId xmlns:a16="http://schemas.microsoft.com/office/drawing/2014/main" id="{75A953C3-136E-4970-A3ED-955897360040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018337" y="2101255"/>
              <a:ext cx="455464" cy="563688"/>
              <a:chOff x="2111584" y="2978218"/>
              <a:chExt cx="893555" cy="797510"/>
            </a:xfrm>
          </p:grpSpPr>
          <p:grpSp>
            <p:nvGrpSpPr>
              <p:cNvPr id="304" name="Group 297">
                <a:extLst>
                  <a:ext uri="{FF2B5EF4-FFF2-40B4-BE49-F238E27FC236}">
                    <a16:creationId xmlns:a16="http://schemas.microsoft.com/office/drawing/2014/main" id="{43815A0E-41B2-4472-8BE9-6483B35BBD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2111584" y="2978218"/>
                <a:ext cx="893555" cy="797510"/>
                <a:chOff x="4239272" y="4596793"/>
                <a:chExt cx="1431482" cy="1866633"/>
              </a:xfrm>
            </p:grpSpPr>
            <p:grpSp>
              <p:nvGrpSpPr>
                <p:cNvPr id="306" name="Group 34">
                  <a:extLst>
                    <a:ext uri="{FF2B5EF4-FFF2-40B4-BE49-F238E27FC236}">
                      <a16:creationId xmlns:a16="http://schemas.microsoft.com/office/drawing/2014/main" id="{1D8CF027-DF5C-4CBC-B5AF-970630248A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4021696" y="4814369"/>
                  <a:ext cx="1866633" cy="1431482"/>
                  <a:chOff x="1907236" y="2765397"/>
                  <a:chExt cx="1511462" cy="1278792"/>
                </a:xfrm>
              </p:grpSpPr>
              <p:sp>
                <p:nvSpPr>
                  <p:cNvPr id="308" name="Flowchart: Stored Data 307">
                    <a:extLst>
                      <a:ext uri="{FF2B5EF4-FFF2-40B4-BE49-F238E27FC236}">
                        <a16:creationId xmlns:a16="http://schemas.microsoft.com/office/drawing/2014/main" id="{A4EEA366-0D29-41F0-B3CB-3A996A5D5BF2}"/>
                      </a:ext>
                    </a:extLst>
                  </p:cNvPr>
                  <p:cNvSpPr/>
                  <p:nvPr/>
                </p:nvSpPr>
                <p:spPr>
                  <a:xfrm rot="11106135" flipH="1">
                    <a:off x="2003732" y="3148567"/>
                    <a:ext cx="148339" cy="404474"/>
                  </a:xfrm>
                  <a:prstGeom prst="flowChartOnlineStorage">
                    <a:avLst/>
                  </a:prstGeom>
                  <a:solidFill>
                    <a:srgbClr val="DEC878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altLang="ja-JP" sz="675">
                      <a:solidFill>
                        <a:srgbClr val="FFFFFF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309" name="Flowchart: Stored Data 308">
                    <a:extLst>
                      <a:ext uri="{FF2B5EF4-FFF2-40B4-BE49-F238E27FC236}">
                        <a16:creationId xmlns:a16="http://schemas.microsoft.com/office/drawing/2014/main" id="{ED8DB770-6D05-4131-A6CC-B41C1C587522}"/>
                      </a:ext>
                    </a:extLst>
                  </p:cNvPr>
                  <p:cNvSpPr/>
                  <p:nvPr/>
                </p:nvSpPr>
                <p:spPr>
                  <a:xfrm rot="11106135">
                    <a:off x="2967933" y="3177458"/>
                    <a:ext cx="166881" cy="404474"/>
                  </a:xfrm>
                  <a:prstGeom prst="flowChartOnlineStorage">
                    <a:avLst/>
                  </a:prstGeom>
                  <a:solidFill>
                    <a:srgbClr val="DEC878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altLang="ja-JP" sz="675">
                      <a:solidFill>
                        <a:srgbClr val="FFFFFF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310" name="Flowchart: Stored Data 309">
                    <a:extLst>
                      <a:ext uri="{FF2B5EF4-FFF2-40B4-BE49-F238E27FC236}">
                        <a16:creationId xmlns:a16="http://schemas.microsoft.com/office/drawing/2014/main" id="{B1859091-8399-45CA-BB26-9C0ECD35E016}"/>
                      </a:ext>
                    </a:extLst>
                  </p:cNvPr>
                  <p:cNvSpPr/>
                  <p:nvPr/>
                </p:nvSpPr>
                <p:spPr>
                  <a:xfrm rot="12403155">
                    <a:off x="2796418" y="3473591"/>
                    <a:ext cx="287406" cy="408085"/>
                  </a:xfrm>
                  <a:prstGeom prst="flowChartOnlineStorag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altLang="ja-JP" sz="675">
                      <a:solidFill>
                        <a:srgbClr val="FFFFFF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311" name="Flowchart: Stored Data 310">
                    <a:extLst>
                      <a:ext uri="{FF2B5EF4-FFF2-40B4-BE49-F238E27FC236}">
                        <a16:creationId xmlns:a16="http://schemas.microsoft.com/office/drawing/2014/main" id="{C3B7EDD5-56BE-4787-8ED4-4C815F69D4C3}"/>
                      </a:ext>
                    </a:extLst>
                  </p:cNvPr>
                  <p:cNvSpPr/>
                  <p:nvPr/>
                </p:nvSpPr>
                <p:spPr>
                  <a:xfrm rot="20416186">
                    <a:off x="2003732" y="3462756"/>
                    <a:ext cx="287406" cy="436978"/>
                  </a:xfrm>
                  <a:prstGeom prst="flowChartOnlineStorag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altLang="ja-JP" sz="675">
                      <a:solidFill>
                        <a:srgbClr val="FFFFFF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312" name="Oval 311">
                    <a:extLst>
                      <a:ext uri="{FF2B5EF4-FFF2-40B4-BE49-F238E27FC236}">
                        <a16:creationId xmlns:a16="http://schemas.microsoft.com/office/drawing/2014/main" id="{0D29219A-5858-47B0-BA8C-C71483B3055E}"/>
                      </a:ext>
                    </a:extLst>
                  </p:cNvPr>
                  <p:cNvSpPr/>
                  <p:nvPr/>
                </p:nvSpPr>
                <p:spPr>
                  <a:xfrm>
                    <a:off x="2091810" y="3567487"/>
                    <a:ext cx="876124" cy="476702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altLang="ja-JP" sz="675">
                      <a:solidFill>
                        <a:srgbClr val="FFFFFF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313" name="Oval 312">
                    <a:extLst>
                      <a:ext uri="{FF2B5EF4-FFF2-40B4-BE49-F238E27FC236}">
                        <a16:creationId xmlns:a16="http://schemas.microsoft.com/office/drawing/2014/main" id="{FE70E95C-3160-4AEB-A3D0-A8352919AA28}"/>
                      </a:ext>
                    </a:extLst>
                  </p:cNvPr>
                  <p:cNvSpPr/>
                  <p:nvPr/>
                </p:nvSpPr>
                <p:spPr>
                  <a:xfrm>
                    <a:off x="2291138" y="3502482"/>
                    <a:ext cx="472829" cy="473089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31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altLang="ja-JP" sz="675">
                      <a:solidFill>
                        <a:srgbClr val="FFFFFF"/>
                      </a:solidFill>
                      <a:cs typeface="Arial" pitchFamily="34" charset="0"/>
                    </a:endParaRPr>
                  </a:p>
                </p:txBody>
              </p:sp>
              <p:pic>
                <p:nvPicPr>
                  <p:cNvPr id="314" name="Picture 2">
                    <a:extLst>
                      <a:ext uri="{FF2B5EF4-FFF2-40B4-BE49-F238E27FC236}">
                        <a16:creationId xmlns:a16="http://schemas.microsoft.com/office/drawing/2014/main" id="{ACF11095-57D9-4292-8599-302A04DC00C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09097" y="2873975"/>
                    <a:ext cx="609601" cy="8789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15" name="Picture 3">
                    <a:extLst>
                      <a:ext uri="{FF2B5EF4-FFF2-40B4-BE49-F238E27FC236}">
                        <a16:creationId xmlns:a16="http://schemas.microsoft.com/office/drawing/2014/main" id="{F57DAA7F-2252-4A9C-A037-7D318E40CFE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07236" y="2765397"/>
                    <a:ext cx="375290" cy="6721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307" name="Moon 306">
                  <a:extLst>
                    <a:ext uri="{FF2B5EF4-FFF2-40B4-BE49-F238E27FC236}">
                      <a16:creationId xmlns:a16="http://schemas.microsoft.com/office/drawing/2014/main" id="{355A4EE9-B6BA-495E-9D47-0BD9F3B2301A}"/>
                    </a:ext>
                  </a:extLst>
                </p:cNvPr>
                <p:cNvSpPr/>
                <p:nvPr/>
              </p:nvSpPr>
              <p:spPr>
                <a:xfrm>
                  <a:off x="4975428" y="5462625"/>
                  <a:ext cx="185960" cy="457989"/>
                </a:xfrm>
                <a:prstGeom prst="moon">
                  <a:avLst/>
                </a:prstGeom>
                <a:solidFill>
                  <a:srgbClr val="FF996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altLang="ja-JP" sz="675">
                    <a:solidFill>
                      <a:srgbClr val="FFFFFF"/>
                    </a:solidFill>
                    <a:cs typeface="Arial" pitchFamily="34" charset="0"/>
                  </a:endParaRPr>
                </a:p>
              </p:txBody>
            </p:sp>
          </p:grpSp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32E1246C-6F70-4106-80AB-1073A2962999}"/>
                  </a:ext>
                </a:extLst>
              </p:cNvPr>
              <p:cNvSpPr/>
              <p:nvPr/>
            </p:nvSpPr>
            <p:spPr>
              <a:xfrm>
                <a:off x="2227663" y="3227254"/>
                <a:ext cx="196829" cy="144309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altLang="en-US" sz="675">
                  <a:solidFill>
                    <a:srgbClr val="FFFFFF"/>
                  </a:solidFill>
                  <a:cs typeface="Arial" pitchFamily="34" charset="0"/>
                </a:endParaRPr>
              </a:p>
            </p:txBody>
          </p:sp>
        </p:grpSp>
        <p:pic>
          <p:nvPicPr>
            <p:cNvPr id="302" name="Picture 301">
              <a:extLst>
                <a:ext uri="{FF2B5EF4-FFF2-40B4-BE49-F238E27FC236}">
                  <a16:creationId xmlns:a16="http://schemas.microsoft.com/office/drawing/2014/main" id="{F8999A83-D35F-4773-B620-7CF15270C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925" b="93233" l="8443" r="93809">
                          <a14:foregroundMark x1="61726" y1="80752" x2="61726" y2="80752"/>
                          <a14:foregroundMark x1="87992" y1="83158" x2="87992" y2="83158"/>
                          <a14:foregroundMark x1="93996" y1="87820" x2="93996" y2="87820"/>
                          <a14:foregroundMark x1="87992" y1="88571" x2="87992" y2="88571"/>
                          <a14:foregroundMark x1="70544" y1="93383" x2="70544" y2="93383"/>
                          <a14:foregroundMark x1="76360" y1="52632" x2="76360" y2="52632"/>
                          <a14:foregroundMark x1="72420" y1="29925" x2="72420" y2="29925"/>
                          <a14:foregroundMark x1="8443" y1="75188" x2="8443" y2="75188"/>
                          <a14:foregroundMark x1="71857" y1="23158" x2="71857" y2="23158"/>
                          <a14:foregroundMark x1="63790" y1="23008" x2="69981" y2="25865"/>
                          <a14:foregroundMark x1="71857" y1="30075" x2="81801" y2="38797"/>
                          <a14:foregroundMark x1="66792" y1="73534" x2="79362" y2="79850"/>
                          <a14:foregroundMark x1="77674" y1="51128" x2="81801" y2="43459"/>
                          <a14:foregroundMark x1="57411" y1="29474" x2="66229" y2="49023"/>
                          <a14:foregroundMark x1="60413" y1="32632" x2="75047" y2="46917"/>
                          <a14:foregroundMark x1="64540" y1="72481" x2="78799" y2="77293"/>
                          <a14:foregroundMark x1="72795" y1="16391" x2="72795" y2="16391"/>
                          <a14:foregroundMark x1="72795" y1="15940" x2="76923" y2="19850"/>
                          <a14:foregroundMark x1="80300" y1="20902" x2="75985" y2="16992"/>
                          <a14:foregroundMark x1="69981" y1="15338" x2="67542" y2="12632"/>
                          <a14:foregroundMark x1="74296" y1="15940" x2="69606" y2="14135"/>
                          <a14:foregroundMark x1="49531" y1="11128" x2="45216" y2="11729"/>
                          <a14:foregroundMark x1="43152" y1="13383" x2="39587" y2="14286"/>
                          <a14:foregroundMark x1="54409" y1="12030" x2="59662" y2="11429"/>
                          <a14:foregroundMark x1="49719" y1="12481" x2="58724" y2="11729"/>
                          <a14:foregroundMark x1="66877" y1="12180" x2="72608" y2="13383"/>
                          <a14:foregroundMark x1="64728" y1="11729" x2="66877" y2="12180"/>
                          <a14:backgroundMark x1="77674" y1="12632" x2="77674" y2="12632"/>
                          <a14:backgroundMark x1="70544" y1="12180" x2="70544" y2="12180"/>
                          <a14:backgroundMark x1="79737" y1="16090" x2="79737" y2="1609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418466">
              <a:off x="3077294" y="2309129"/>
              <a:ext cx="255392" cy="318641"/>
            </a:xfrm>
            <a:prstGeom prst="rect">
              <a:avLst/>
            </a:prstGeom>
          </p:spPr>
        </p:pic>
        <p:pic>
          <p:nvPicPr>
            <p:cNvPr id="303" name="Picture 2" descr="https://m.media-amazon.com/images/I/71pMKb47muL._AC_UF894,1000_QL80_.jpg">
              <a:extLst>
                <a:ext uri="{FF2B5EF4-FFF2-40B4-BE49-F238E27FC236}">
                  <a16:creationId xmlns:a16="http://schemas.microsoft.com/office/drawing/2014/main" id="{ED48324D-5905-4FFD-B5C7-F0D07B012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133" b="93042" l="4139" r="95638">
                          <a14:foregroundMark x1="8837" y1="4854" x2="8613" y2="85599"/>
                          <a14:foregroundMark x1="7159" y1="4045" x2="84787" y2="5987"/>
                          <a14:foregroundMark x1="84787" y1="5987" x2="91387" y2="5825"/>
                          <a14:foregroundMark x1="91387" y1="5825" x2="92953" y2="3883"/>
                          <a14:foregroundMark x1="93177" y1="16181" x2="93400" y2="55987"/>
                          <a14:foregroundMark x1="24720" y1="89320" x2="30761" y2="89482"/>
                          <a14:foregroundMark x1="30761" y1="89482" x2="44407" y2="89482"/>
                          <a14:foregroundMark x1="44407" y1="89482" x2="87360" y2="90615"/>
                          <a14:foregroundMark x1="87360" y1="90615" x2="92953" y2="88997"/>
                          <a14:foregroundMark x1="92953" y1="88997" x2="92953" y2="88835"/>
                          <a14:foregroundMark x1="5369" y1="3722" x2="6040" y2="89806"/>
                          <a14:foregroundMark x1="95526" y1="4369" x2="94966" y2="27832"/>
                          <a14:foregroundMark x1="32774" y1="19741" x2="59620" y2="19741"/>
                          <a14:foregroundMark x1="14877" y1="18932" x2="61409" y2="19417"/>
                          <a14:foregroundMark x1="61409" y1="19417" x2="81879" y2="17961"/>
                          <a14:foregroundMark x1="81879" y1="17961" x2="77740" y2="20065"/>
                          <a14:foregroundMark x1="95749" y1="52265" x2="95749" y2="52265"/>
                          <a14:foregroundMark x1="95414" y1="42395" x2="95414" y2="42395"/>
                          <a14:foregroundMark x1="95414" y1="42233" x2="95414" y2="42233"/>
                          <a14:foregroundMark x1="95190" y1="29288" x2="94407" y2="88835"/>
                          <a14:foregroundMark x1="5593" y1="2751" x2="5034" y2="90777"/>
                          <a14:foregroundMark x1="93960" y1="1294" x2="94631" y2="2104"/>
                          <a14:foregroundMark x1="94966" y1="91424" x2="94072" y2="92557"/>
                          <a14:foregroundMark x1="4251" y1="90777" x2="5481" y2="92233"/>
                          <a14:foregroundMark x1="5481" y1="1780" x2="5034" y2="1456"/>
                          <a14:foregroundMark x1="5257" y1="1456" x2="4139" y2="4854"/>
                          <a14:foregroundMark x1="4139" y1="5178" x2="4251" y2="7282"/>
                          <a14:foregroundMark x1="4586" y1="4045" x2="5369" y2="1456"/>
                          <a14:foregroundMark x1="4586" y1="89806" x2="4474" y2="84628"/>
                          <a14:foregroundMark x1="4139" y1="74595" x2="4698" y2="57120"/>
                          <a14:foregroundMark x1="4139" y1="49676" x2="4139" y2="43042"/>
                          <a14:foregroundMark x1="4362" y1="39806" x2="4362" y2="33172"/>
                          <a14:foregroundMark x1="4251" y1="28479" x2="4362" y2="17152"/>
                          <a14:foregroundMark x1="95749" y1="53883" x2="95749" y2="53883"/>
                          <a14:foregroundMark x1="95749" y1="54045" x2="95973" y2="56634"/>
                          <a14:foregroundMark x1="95638" y1="59709" x2="95414" y2="64563"/>
                          <a14:foregroundMark x1="95638" y1="67961" x2="95749" y2="72006"/>
                          <a14:foregroundMark x1="7047" y1="92718" x2="12640" y2="91909"/>
                          <a14:foregroundMark x1="15772" y1="93042" x2="21588" y2="92718"/>
                          <a14:foregroundMark x1="26286" y1="93042" x2="33669" y2="93042"/>
                          <a14:foregroundMark x1="37025" y1="92880" x2="46980" y2="92557"/>
                          <a14:foregroundMark x1="52685" y1="92880" x2="61074" y2="92880"/>
                          <a14:foregroundMark x1="67562" y1="93042" x2="77069" y2="93042"/>
                          <a14:foregroundMark x1="4698" y1="2751" x2="4698" y2="2104"/>
                          <a14:foregroundMark x1="4810" y1="2427" x2="4810" y2="2427"/>
                          <a14:foregroundMark x1="4474" y1="2104" x2="4474" y2="2104"/>
                          <a14:foregroundMark x1="82550" y1="58091" x2="86130" y2="65372"/>
                          <a14:foregroundMark x1="55593" y1="73463" x2="60850" y2="80744"/>
                          <a14:foregroundMark x1="60850" y1="80744" x2="61969" y2="8155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7170" y="2088226"/>
              <a:ext cx="313593" cy="216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36BBAB6-A64B-406F-93A8-FFBCB047CD66}"/>
              </a:ext>
            </a:extLst>
          </p:cNvPr>
          <p:cNvGrpSpPr/>
          <p:nvPr/>
        </p:nvGrpSpPr>
        <p:grpSpPr>
          <a:xfrm>
            <a:off x="362718" y="2101754"/>
            <a:ext cx="446930" cy="289710"/>
            <a:chOff x="3526588" y="2103285"/>
            <a:chExt cx="563688" cy="53295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90156DD-5B95-44DD-9208-FB595E0E4269}"/>
                </a:ext>
              </a:extLst>
            </p:cNvPr>
            <p:cNvGrpSpPr/>
            <p:nvPr/>
          </p:nvGrpSpPr>
          <p:grpSpPr>
            <a:xfrm>
              <a:off x="3526588" y="2103285"/>
              <a:ext cx="563688" cy="522605"/>
              <a:chOff x="2964225" y="2088226"/>
              <a:chExt cx="563688" cy="522605"/>
            </a:xfrm>
          </p:grpSpPr>
          <p:grpSp>
            <p:nvGrpSpPr>
              <p:cNvPr id="286" name="Group 31">
                <a:extLst>
                  <a:ext uri="{FF2B5EF4-FFF2-40B4-BE49-F238E27FC236}">
                    <a16:creationId xmlns:a16="http://schemas.microsoft.com/office/drawing/2014/main" id="{D44E2571-A713-4336-B5C1-A081456AFDA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3018337" y="2101255"/>
                <a:ext cx="455464" cy="563688"/>
                <a:chOff x="2111584" y="2978218"/>
                <a:chExt cx="893555" cy="797510"/>
              </a:xfrm>
            </p:grpSpPr>
            <p:grpSp>
              <p:nvGrpSpPr>
                <p:cNvPr id="287" name="Group 297">
                  <a:extLst>
                    <a:ext uri="{FF2B5EF4-FFF2-40B4-BE49-F238E27FC236}">
                      <a16:creationId xmlns:a16="http://schemas.microsoft.com/office/drawing/2014/main" id="{D322E09A-92C6-4AEA-9AF7-817F5486FAB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>
                  <a:off x="2111584" y="2978218"/>
                  <a:ext cx="893555" cy="797510"/>
                  <a:chOff x="4239272" y="4596793"/>
                  <a:chExt cx="1431482" cy="1866633"/>
                </a:xfrm>
              </p:grpSpPr>
              <p:grpSp>
                <p:nvGrpSpPr>
                  <p:cNvPr id="289" name="Group 34">
                    <a:extLst>
                      <a:ext uri="{FF2B5EF4-FFF2-40B4-BE49-F238E27FC236}">
                        <a16:creationId xmlns:a16="http://schemas.microsoft.com/office/drawing/2014/main" id="{34D57126-80A9-42DB-84D1-9D67B44D725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5400000">
                    <a:off x="4021696" y="4814369"/>
                    <a:ext cx="1866633" cy="1431482"/>
                    <a:chOff x="1907236" y="2765397"/>
                    <a:chExt cx="1511462" cy="1278792"/>
                  </a:xfrm>
                </p:grpSpPr>
                <p:sp>
                  <p:nvSpPr>
                    <p:cNvPr id="291" name="Flowchart: Stored Data 290">
                      <a:extLst>
                        <a:ext uri="{FF2B5EF4-FFF2-40B4-BE49-F238E27FC236}">
                          <a16:creationId xmlns:a16="http://schemas.microsoft.com/office/drawing/2014/main" id="{2F40AB53-44A1-4B01-8074-A6AC44C05CD8}"/>
                        </a:ext>
                      </a:extLst>
                    </p:cNvPr>
                    <p:cNvSpPr/>
                    <p:nvPr/>
                  </p:nvSpPr>
                  <p:spPr>
                    <a:xfrm rot="11106135" flipH="1">
                      <a:off x="2003732" y="3148567"/>
                      <a:ext cx="148339" cy="404474"/>
                    </a:xfrm>
                    <a:prstGeom prst="flowChartOnlineStorage">
                      <a:avLst/>
                    </a:prstGeom>
                    <a:solidFill>
                      <a:srgbClr val="DEC878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altLang="ja-JP" sz="675">
                        <a:solidFill>
                          <a:srgbClr val="FFFFFF"/>
                        </a:solidFill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292" name="Flowchart: Stored Data 291">
                      <a:extLst>
                        <a:ext uri="{FF2B5EF4-FFF2-40B4-BE49-F238E27FC236}">
                          <a16:creationId xmlns:a16="http://schemas.microsoft.com/office/drawing/2014/main" id="{E8A9B364-0B01-49F2-96C3-61FA40171953}"/>
                        </a:ext>
                      </a:extLst>
                    </p:cNvPr>
                    <p:cNvSpPr/>
                    <p:nvPr/>
                  </p:nvSpPr>
                  <p:spPr>
                    <a:xfrm rot="11106135">
                      <a:off x="2967933" y="3177458"/>
                      <a:ext cx="166881" cy="404474"/>
                    </a:xfrm>
                    <a:prstGeom prst="flowChartOnlineStorage">
                      <a:avLst/>
                    </a:prstGeom>
                    <a:solidFill>
                      <a:srgbClr val="DEC878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altLang="ja-JP" sz="675">
                        <a:solidFill>
                          <a:srgbClr val="FFFFFF"/>
                        </a:solidFill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293" name="Flowchart: Stored Data 292">
                      <a:extLst>
                        <a:ext uri="{FF2B5EF4-FFF2-40B4-BE49-F238E27FC236}">
                          <a16:creationId xmlns:a16="http://schemas.microsoft.com/office/drawing/2014/main" id="{15A3ED28-7765-4FF3-96F1-679B748AA533}"/>
                        </a:ext>
                      </a:extLst>
                    </p:cNvPr>
                    <p:cNvSpPr/>
                    <p:nvPr/>
                  </p:nvSpPr>
                  <p:spPr>
                    <a:xfrm rot="12403155">
                      <a:off x="2796418" y="3473591"/>
                      <a:ext cx="287406" cy="408085"/>
                    </a:xfrm>
                    <a:prstGeom prst="flowChartOnlineStorag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altLang="ja-JP" sz="675">
                        <a:solidFill>
                          <a:srgbClr val="FFFFFF"/>
                        </a:solidFill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294" name="Flowchart: Stored Data 293">
                      <a:extLst>
                        <a:ext uri="{FF2B5EF4-FFF2-40B4-BE49-F238E27FC236}">
                          <a16:creationId xmlns:a16="http://schemas.microsoft.com/office/drawing/2014/main" id="{FA87664A-8D78-4132-8FD4-0B37331AD064}"/>
                        </a:ext>
                      </a:extLst>
                    </p:cNvPr>
                    <p:cNvSpPr/>
                    <p:nvPr/>
                  </p:nvSpPr>
                  <p:spPr>
                    <a:xfrm rot="20416186">
                      <a:off x="2003732" y="3462756"/>
                      <a:ext cx="287406" cy="436978"/>
                    </a:xfrm>
                    <a:prstGeom prst="flowChartOnlineStorag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altLang="ja-JP" sz="675">
                        <a:solidFill>
                          <a:srgbClr val="FFFFFF"/>
                        </a:solidFill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295" name="Oval 294">
                      <a:extLst>
                        <a:ext uri="{FF2B5EF4-FFF2-40B4-BE49-F238E27FC236}">
                          <a16:creationId xmlns:a16="http://schemas.microsoft.com/office/drawing/2014/main" id="{4AA7E080-7D17-4895-B9D2-F4127BDCC6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1810" y="3567487"/>
                      <a:ext cx="876124" cy="476702"/>
                    </a:xfrm>
                    <a:prstGeom prst="ellips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altLang="ja-JP" sz="675">
                        <a:solidFill>
                          <a:srgbClr val="FFFFFF"/>
                        </a:solidFill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296" name="Oval 295">
                      <a:extLst>
                        <a:ext uri="{FF2B5EF4-FFF2-40B4-BE49-F238E27FC236}">
                          <a16:creationId xmlns:a16="http://schemas.microsoft.com/office/drawing/2014/main" id="{86905AAD-5E4F-4695-B016-46E0C813C5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1138" y="3502482"/>
                      <a:ext cx="472829" cy="473089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317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altLang="ja-JP" sz="675">
                        <a:solidFill>
                          <a:srgbClr val="FFFFFF"/>
                        </a:solidFill>
                        <a:cs typeface="Arial" pitchFamily="34" charset="0"/>
                      </a:endParaRPr>
                    </a:p>
                  </p:txBody>
                </p:sp>
                <p:pic>
                  <p:nvPicPr>
                    <p:cNvPr id="297" name="Picture 2">
                      <a:extLst>
                        <a:ext uri="{FF2B5EF4-FFF2-40B4-BE49-F238E27FC236}">
                          <a16:creationId xmlns:a16="http://schemas.microsoft.com/office/drawing/2014/main" id="{979BB03B-129A-430C-B632-1380FCE14B5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809097" y="2873975"/>
                      <a:ext cx="609601" cy="8789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298" name="Picture 3">
                      <a:extLst>
                        <a:ext uri="{FF2B5EF4-FFF2-40B4-BE49-F238E27FC236}">
                          <a16:creationId xmlns:a16="http://schemas.microsoft.com/office/drawing/2014/main" id="{A1986495-FFAD-481E-86B7-6C22C928E16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907236" y="2765397"/>
                      <a:ext cx="375290" cy="67212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sp>
                <p:nvSpPr>
                  <p:cNvPr id="290" name="Moon 289">
                    <a:extLst>
                      <a:ext uri="{FF2B5EF4-FFF2-40B4-BE49-F238E27FC236}">
                        <a16:creationId xmlns:a16="http://schemas.microsoft.com/office/drawing/2014/main" id="{9A674E41-51C0-4FF8-A25D-86B89A439A47}"/>
                      </a:ext>
                    </a:extLst>
                  </p:cNvPr>
                  <p:cNvSpPr/>
                  <p:nvPr/>
                </p:nvSpPr>
                <p:spPr>
                  <a:xfrm>
                    <a:off x="4975428" y="5462625"/>
                    <a:ext cx="185960" cy="457989"/>
                  </a:xfrm>
                  <a:prstGeom prst="moon">
                    <a:avLst/>
                  </a:prstGeom>
                  <a:solidFill>
                    <a:srgbClr val="FF996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altLang="ja-JP" sz="675">
                      <a:solidFill>
                        <a:srgbClr val="FFFFFF"/>
                      </a:solidFill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288" name="Oval 287">
                  <a:extLst>
                    <a:ext uri="{FF2B5EF4-FFF2-40B4-BE49-F238E27FC236}">
                      <a16:creationId xmlns:a16="http://schemas.microsoft.com/office/drawing/2014/main" id="{BD263DDD-1408-4542-A09F-87612C227E0B}"/>
                    </a:ext>
                  </a:extLst>
                </p:cNvPr>
                <p:cNvSpPr/>
                <p:nvPr/>
              </p:nvSpPr>
              <p:spPr>
                <a:xfrm>
                  <a:off x="2227663" y="3227254"/>
                  <a:ext cx="196829" cy="144309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altLang="en-US" sz="675">
                    <a:solidFill>
                      <a:srgbClr val="FFFFFF"/>
                    </a:solidFill>
                    <a:cs typeface="Arial" pitchFamily="34" charset="0"/>
                  </a:endParaRPr>
                </a:p>
              </p:txBody>
            </p:sp>
          </p:grpSp>
          <p:pic>
            <p:nvPicPr>
              <p:cNvPr id="4" name="Picture 2" descr="https://m.media-amazon.com/images/I/71pMKb47muL._AC_UF894,1000_QL80_.jpg">
                <a:extLst>
                  <a:ext uri="{FF2B5EF4-FFF2-40B4-BE49-F238E27FC236}">
                    <a16:creationId xmlns:a16="http://schemas.microsoft.com/office/drawing/2014/main" id="{737FDFFB-BD1A-4CAC-B63D-3B1B4BD4C9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133" b="93042" l="4139" r="95638">
                            <a14:foregroundMark x1="8837" y1="4854" x2="8613" y2="85599"/>
                            <a14:foregroundMark x1="7159" y1="4045" x2="84787" y2="5987"/>
                            <a14:foregroundMark x1="84787" y1="5987" x2="91387" y2="5825"/>
                            <a14:foregroundMark x1="91387" y1="5825" x2="92953" y2="3883"/>
                            <a14:foregroundMark x1="93177" y1="16181" x2="93400" y2="55987"/>
                            <a14:foregroundMark x1="24720" y1="89320" x2="30761" y2="89482"/>
                            <a14:foregroundMark x1="30761" y1="89482" x2="44407" y2="89482"/>
                            <a14:foregroundMark x1="44407" y1="89482" x2="87360" y2="90615"/>
                            <a14:foregroundMark x1="87360" y1="90615" x2="92953" y2="88997"/>
                            <a14:foregroundMark x1="92953" y1="88997" x2="92953" y2="88835"/>
                            <a14:foregroundMark x1="5369" y1="3722" x2="6040" y2="89806"/>
                            <a14:foregroundMark x1="95526" y1="4369" x2="94966" y2="27832"/>
                            <a14:foregroundMark x1="32774" y1="19741" x2="59620" y2="19741"/>
                            <a14:foregroundMark x1="14877" y1="18932" x2="61409" y2="19417"/>
                            <a14:foregroundMark x1="61409" y1="19417" x2="81879" y2="17961"/>
                            <a14:foregroundMark x1="81879" y1="17961" x2="77740" y2="20065"/>
                            <a14:foregroundMark x1="95749" y1="52265" x2="95749" y2="52265"/>
                            <a14:foregroundMark x1="95414" y1="42395" x2="95414" y2="42395"/>
                            <a14:foregroundMark x1="95414" y1="42233" x2="95414" y2="42233"/>
                            <a14:foregroundMark x1="95190" y1="29288" x2="94407" y2="88835"/>
                            <a14:foregroundMark x1="5593" y1="2751" x2="5034" y2="90777"/>
                            <a14:foregroundMark x1="93960" y1="1294" x2="94631" y2="2104"/>
                            <a14:foregroundMark x1="94966" y1="91424" x2="94072" y2="92557"/>
                            <a14:foregroundMark x1="4251" y1="90777" x2="5481" y2="92233"/>
                            <a14:foregroundMark x1="5481" y1="1780" x2="5034" y2="1456"/>
                            <a14:foregroundMark x1="5257" y1="1456" x2="4139" y2="4854"/>
                            <a14:foregroundMark x1="4139" y1="5178" x2="4251" y2="7282"/>
                            <a14:foregroundMark x1="4586" y1="4045" x2="5369" y2="1456"/>
                            <a14:foregroundMark x1="4586" y1="89806" x2="4474" y2="84628"/>
                            <a14:foregroundMark x1="4139" y1="74595" x2="4698" y2="57120"/>
                            <a14:foregroundMark x1="4139" y1="49676" x2="4139" y2="43042"/>
                            <a14:foregroundMark x1="4362" y1="39806" x2="4362" y2="33172"/>
                            <a14:foregroundMark x1="4251" y1="28479" x2="4362" y2="17152"/>
                            <a14:foregroundMark x1="95749" y1="53883" x2="95749" y2="53883"/>
                            <a14:foregroundMark x1="95749" y1="54045" x2="95973" y2="56634"/>
                            <a14:foregroundMark x1="95638" y1="59709" x2="95414" y2="64563"/>
                            <a14:foregroundMark x1="95638" y1="67961" x2="95749" y2="72006"/>
                            <a14:foregroundMark x1="7047" y1="92718" x2="12640" y2="91909"/>
                            <a14:foregroundMark x1="15772" y1="93042" x2="21588" y2="92718"/>
                            <a14:foregroundMark x1="26286" y1="93042" x2="33669" y2="93042"/>
                            <a14:foregroundMark x1="37025" y1="92880" x2="46980" y2="92557"/>
                            <a14:foregroundMark x1="52685" y1="92880" x2="61074" y2="92880"/>
                            <a14:foregroundMark x1="67562" y1="93042" x2="77069" y2="93042"/>
                            <a14:foregroundMark x1="4698" y1="2751" x2="4698" y2="2104"/>
                            <a14:foregroundMark x1="4810" y1="2427" x2="4810" y2="2427"/>
                            <a14:foregroundMark x1="4474" y1="2104" x2="4474" y2="2104"/>
                            <a14:foregroundMark x1="82550" y1="58091" x2="86130" y2="65372"/>
                            <a14:foregroundMark x1="55593" y1="73463" x2="60850" y2="80744"/>
                            <a14:foregroundMark x1="60850" y1="80744" x2="61969" y2="8155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57170" y="2088226"/>
                <a:ext cx="313593" cy="2167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63B0E72-0FA2-4B94-B27D-2AA0D9EE1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11001001">
              <a:off x="3656416" y="2324020"/>
              <a:ext cx="213047" cy="31222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9F2CC0-65D9-4E90-BDED-EF2C3C816A7A}"/>
              </a:ext>
            </a:extLst>
          </p:cNvPr>
          <p:cNvGrpSpPr/>
          <p:nvPr/>
        </p:nvGrpSpPr>
        <p:grpSpPr>
          <a:xfrm>
            <a:off x="3474564" y="2055511"/>
            <a:ext cx="448175" cy="332484"/>
            <a:chOff x="2526302" y="2349274"/>
            <a:chExt cx="563688" cy="522605"/>
          </a:xfrm>
        </p:grpSpPr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98D5E419-D24E-4CB4-AA6B-DB86D6914119}"/>
                </a:ext>
              </a:extLst>
            </p:cNvPr>
            <p:cNvGrpSpPr/>
            <p:nvPr/>
          </p:nvGrpSpPr>
          <p:grpSpPr>
            <a:xfrm>
              <a:off x="2526302" y="2349274"/>
              <a:ext cx="563688" cy="522605"/>
              <a:chOff x="2964225" y="2088226"/>
              <a:chExt cx="563688" cy="522605"/>
            </a:xfrm>
          </p:grpSpPr>
          <p:grpSp>
            <p:nvGrpSpPr>
              <p:cNvPr id="320" name="Group 31">
                <a:extLst>
                  <a:ext uri="{FF2B5EF4-FFF2-40B4-BE49-F238E27FC236}">
                    <a16:creationId xmlns:a16="http://schemas.microsoft.com/office/drawing/2014/main" id="{E718B416-7390-474F-91E7-F46570D179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3018337" y="2101255"/>
                <a:ext cx="455464" cy="563688"/>
                <a:chOff x="2111584" y="2978218"/>
                <a:chExt cx="893555" cy="797510"/>
              </a:xfrm>
            </p:grpSpPr>
            <p:grpSp>
              <p:nvGrpSpPr>
                <p:cNvPr id="322" name="Group 297">
                  <a:extLst>
                    <a:ext uri="{FF2B5EF4-FFF2-40B4-BE49-F238E27FC236}">
                      <a16:creationId xmlns:a16="http://schemas.microsoft.com/office/drawing/2014/main" id="{D2D2ABB9-CAE2-42DE-B811-DF182A4C5F7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>
                  <a:off x="2111584" y="2978218"/>
                  <a:ext cx="893555" cy="797510"/>
                  <a:chOff x="4239272" y="4596793"/>
                  <a:chExt cx="1431482" cy="1866633"/>
                </a:xfrm>
              </p:grpSpPr>
              <p:grpSp>
                <p:nvGrpSpPr>
                  <p:cNvPr id="324" name="Group 34">
                    <a:extLst>
                      <a:ext uri="{FF2B5EF4-FFF2-40B4-BE49-F238E27FC236}">
                        <a16:creationId xmlns:a16="http://schemas.microsoft.com/office/drawing/2014/main" id="{C41C5FD8-449B-436D-A497-9A10C2009C9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5400000">
                    <a:off x="4021696" y="4814369"/>
                    <a:ext cx="1866633" cy="1431482"/>
                    <a:chOff x="1907236" y="2765397"/>
                    <a:chExt cx="1511462" cy="1278792"/>
                  </a:xfrm>
                </p:grpSpPr>
                <p:sp>
                  <p:nvSpPr>
                    <p:cNvPr id="326" name="Flowchart: Stored Data 325">
                      <a:extLst>
                        <a:ext uri="{FF2B5EF4-FFF2-40B4-BE49-F238E27FC236}">
                          <a16:creationId xmlns:a16="http://schemas.microsoft.com/office/drawing/2014/main" id="{D1C1B81D-B069-4C6E-9AAA-930B9FE4D718}"/>
                        </a:ext>
                      </a:extLst>
                    </p:cNvPr>
                    <p:cNvSpPr/>
                    <p:nvPr/>
                  </p:nvSpPr>
                  <p:spPr>
                    <a:xfrm rot="11106135" flipH="1">
                      <a:off x="2003732" y="3148567"/>
                      <a:ext cx="148339" cy="404474"/>
                    </a:xfrm>
                    <a:prstGeom prst="flowChartOnlineStorage">
                      <a:avLst/>
                    </a:prstGeom>
                    <a:solidFill>
                      <a:srgbClr val="DEC878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altLang="ja-JP" sz="675">
                        <a:solidFill>
                          <a:srgbClr val="FFFFFF"/>
                        </a:solidFill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327" name="Flowchart: Stored Data 326">
                      <a:extLst>
                        <a:ext uri="{FF2B5EF4-FFF2-40B4-BE49-F238E27FC236}">
                          <a16:creationId xmlns:a16="http://schemas.microsoft.com/office/drawing/2014/main" id="{25D1C305-6B4C-4797-9E8D-8970837B03DB}"/>
                        </a:ext>
                      </a:extLst>
                    </p:cNvPr>
                    <p:cNvSpPr/>
                    <p:nvPr/>
                  </p:nvSpPr>
                  <p:spPr>
                    <a:xfrm rot="11106135">
                      <a:off x="2967933" y="3177458"/>
                      <a:ext cx="166881" cy="404474"/>
                    </a:xfrm>
                    <a:prstGeom prst="flowChartOnlineStorage">
                      <a:avLst/>
                    </a:prstGeom>
                    <a:solidFill>
                      <a:srgbClr val="DEC878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altLang="ja-JP" sz="675">
                        <a:solidFill>
                          <a:srgbClr val="FFFFFF"/>
                        </a:solidFill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328" name="Flowchart: Stored Data 327">
                      <a:extLst>
                        <a:ext uri="{FF2B5EF4-FFF2-40B4-BE49-F238E27FC236}">
                          <a16:creationId xmlns:a16="http://schemas.microsoft.com/office/drawing/2014/main" id="{A12868BB-B856-4A3E-865C-E85BE1444ECC}"/>
                        </a:ext>
                      </a:extLst>
                    </p:cNvPr>
                    <p:cNvSpPr/>
                    <p:nvPr/>
                  </p:nvSpPr>
                  <p:spPr>
                    <a:xfrm rot="12403155">
                      <a:off x="2796418" y="3473591"/>
                      <a:ext cx="287406" cy="408085"/>
                    </a:xfrm>
                    <a:prstGeom prst="flowChartOnlineStorag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altLang="ja-JP" sz="675">
                        <a:solidFill>
                          <a:srgbClr val="FFFFFF"/>
                        </a:solidFill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329" name="Flowchart: Stored Data 328">
                      <a:extLst>
                        <a:ext uri="{FF2B5EF4-FFF2-40B4-BE49-F238E27FC236}">
                          <a16:creationId xmlns:a16="http://schemas.microsoft.com/office/drawing/2014/main" id="{960399EB-9913-4138-B954-89EC50D83875}"/>
                        </a:ext>
                      </a:extLst>
                    </p:cNvPr>
                    <p:cNvSpPr/>
                    <p:nvPr/>
                  </p:nvSpPr>
                  <p:spPr>
                    <a:xfrm rot="20416186">
                      <a:off x="2003732" y="3462756"/>
                      <a:ext cx="287406" cy="436978"/>
                    </a:xfrm>
                    <a:prstGeom prst="flowChartOnlineStorag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altLang="ja-JP" sz="675">
                        <a:solidFill>
                          <a:srgbClr val="FFFFFF"/>
                        </a:solidFill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330" name="Oval 329">
                      <a:extLst>
                        <a:ext uri="{FF2B5EF4-FFF2-40B4-BE49-F238E27FC236}">
                          <a16:creationId xmlns:a16="http://schemas.microsoft.com/office/drawing/2014/main" id="{95879EAE-6416-4883-9524-E2B851F455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1810" y="3567487"/>
                      <a:ext cx="876124" cy="476702"/>
                    </a:xfrm>
                    <a:prstGeom prst="ellips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altLang="ja-JP" sz="675">
                        <a:solidFill>
                          <a:srgbClr val="FFFFFF"/>
                        </a:solidFill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331" name="Oval 330">
                      <a:extLst>
                        <a:ext uri="{FF2B5EF4-FFF2-40B4-BE49-F238E27FC236}">
                          <a16:creationId xmlns:a16="http://schemas.microsoft.com/office/drawing/2014/main" id="{5F707C59-BF25-410E-A130-5504A781AD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1138" y="3502482"/>
                      <a:ext cx="472829" cy="473089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317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altLang="ja-JP" sz="675">
                        <a:solidFill>
                          <a:srgbClr val="FFFFFF"/>
                        </a:solidFill>
                        <a:cs typeface="Arial" pitchFamily="34" charset="0"/>
                      </a:endParaRPr>
                    </a:p>
                  </p:txBody>
                </p:sp>
                <p:pic>
                  <p:nvPicPr>
                    <p:cNvPr id="332" name="Picture 2">
                      <a:extLst>
                        <a:ext uri="{FF2B5EF4-FFF2-40B4-BE49-F238E27FC236}">
                          <a16:creationId xmlns:a16="http://schemas.microsoft.com/office/drawing/2014/main" id="{D11AE492-3EB7-49A2-BC7F-430E3534EF6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809097" y="2873975"/>
                      <a:ext cx="609601" cy="8789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333" name="Picture 3">
                      <a:extLst>
                        <a:ext uri="{FF2B5EF4-FFF2-40B4-BE49-F238E27FC236}">
                          <a16:creationId xmlns:a16="http://schemas.microsoft.com/office/drawing/2014/main" id="{95694BEA-F9D8-4C6E-86E7-F84F9EF4CD7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907236" y="2765397"/>
                      <a:ext cx="375290" cy="67212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sp>
                <p:nvSpPr>
                  <p:cNvPr id="325" name="Moon 324">
                    <a:extLst>
                      <a:ext uri="{FF2B5EF4-FFF2-40B4-BE49-F238E27FC236}">
                        <a16:creationId xmlns:a16="http://schemas.microsoft.com/office/drawing/2014/main" id="{B4DCB8AD-6F57-4410-95AD-B4F1C86A2B6D}"/>
                      </a:ext>
                    </a:extLst>
                  </p:cNvPr>
                  <p:cNvSpPr/>
                  <p:nvPr/>
                </p:nvSpPr>
                <p:spPr>
                  <a:xfrm>
                    <a:off x="4975428" y="5462625"/>
                    <a:ext cx="185960" cy="457989"/>
                  </a:xfrm>
                  <a:prstGeom prst="moon">
                    <a:avLst/>
                  </a:prstGeom>
                  <a:solidFill>
                    <a:srgbClr val="FF996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altLang="ja-JP" sz="675">
                      <a:solidFill>
                        <a:srgbClr val="FFFFFF"/>
                      </a:solidFill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323" name="Oval 322">
                  <a:extLst>
                    <a:ext uri="{FF2B5EF4-FFF2-40B4-BE49-F238E27FC236}">
                      <a16:creationId xmlns:a16="http://schemas.microsoft.com/office/drawing/2014/main" id="{3C8A487A-82C8-4733-AE4D-5582F14D308A}"/>
                    </a:ext>
                  </a:extLst>
                </p:cNvPr>
                <p:cNvSpPr/>
                <p:nvPr/>
              </p:nvSpPr>
              <p:spPr>
                <a:xfrm>
                  <a:off x="2227663" y="3227254"/>
                  <a:ext cx="196829" cy="144309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altLang="en-US" sz="675">
                    <a:solidFill>
                      <a:srgbClr val="FFFFFF"/>
                    </a:solidFill>
                    <a:cs typeface="Arial" pitchFamily="34" charset="0"/>
                  </a:endParaRPr>
                </a:p>
              </p:txBody>
            </p:sp>
          </p:grpSp>
          <p:pic>
            <p:nvPicPr>
              <p:cNvPr id="321" name="Picture 2" descr="https://m.media-amazon.com/images/I/71pMKb47muL._AC_UF894,1000_QL80_.jpg">
                <a:extLst>
                  <a:ext uri="{FF2B5EF4-FFF2-40B4-BE49-F238E27FC236}">
                    <a16:creationId xmlns:a16="http://schemas.microsoft.com/office/drawing/2014/main" id="{BFFCC27E-55B4-4569-901C-68A860BE26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133" b="93042" l="4139" r="95638">
                            <a14:foregroundMark x1="8837" y1="4854" x2="8613" y2="85599"/>
                            <a14:foregroundMark x1="7159" y1="4045" x2="84787" y2="5987"/>
                            <a14:foregroundMark x1="84787" y1="5987" x2="91387" y2="5825"/>
                            <a14:foregroundMark x1="91387" y1="5825" x2="92953" y2="3883"/>
                            <a14:foregroundMark x1="93177" y1="16181" x2="93400" y2="55987"/>
                            <a14:foregroundMark x1="24720" y1="89320" x2="30761" y2="89482"/>
                            <a14:foregroundMark x1="30761" y1="89482" x2="44407" y2="89482"/>
                            <a14:foregroundMark x1="44407" y1="89482" x2="87360" y2="90615"/>
                            <a14:foregroundMark x1="87360" y1="90615" x2="92953" y2="88997"/>
                            <a14:foregroundMark x1="92953" y1="88997" x2="92953" y2="88835"/>
                            <a14:foregroundMark x1="5369" y1="3722" x2="6040" y2="89806"/>
                            <a14:foregroundMark x1="95526" y1="4369" x2="94966" y2="27832"/>
                            <a14:foregroundMark x1="32774" y1="19741" x2="59620" y2="19741"/>
                            <a14:foregroundMark x1="14877" y1="18932" x2="61409" y2="19417"/>
                            <a14:foregroundMark x1="61409" y1="19417" x2="81879" y2="17961"/>
                            <a14:foregroundMark x1="81879" y1="17961" x2="77740" y2="20065"/>
                            <a14:foregroundMark x1="95749" y1="52265" x2="95749" y2="52265"/>
                            <a14:foregroundMark x1="95414" y1="42395" x2="95414" y2="42395"/>
                            <a14:foregroundMark x1="95414" y1="42233" x2="95414" y2="42233"/>
                            <a14:foregroundMark x1="95190" y1="29288" x2="94407" y2="88835"/>
                            <a14:foregroundMark x1="5593" y1="2751" x2="5034" y2="90777"/>
                            <a14:foregroundMark x1="93960" y1="1294" x2="94631" y2="2104"/>
                            <a14:foregroundMark x1="94966" y1="91424" x2="94072" y2="92557"/>
                            <a14:foregroundMark x1="4251" y1="90777" x2="5481" y2="92233"/>
                            <a14:foregroundMark x1="5481" y1="1780" x2="5034" y2="1456"/>
                            <a14:foregroundMark x1="5257" y1="1456" x2="4139" y2="4854"/>
                            <a14:foregroundMark x1="4139" y1="5178" x2="4251" y2="7282"/>
                            <a14:foregroundMark x1="4586" y1="4045" x2="5369" y2="1456"/>
                            <a14:foregroundMark x1="4586" y1="89806" x2="4474" y2="84628"/>
                            <a14:foregroundMark x1="4139" y1="74595" x2="4698" y2="57120"/>
                            <a14:foregroundMark x1="4139" y1="49676" x2="4139" y2="43042"/>
                            <a14:foregroundMark x1="4362" y1="39806" x2="4362" y2="33172"/>
                            <a14:foregroundMark x1="4251" y1="28479" x2="4362" y2="17152"/>
                            <a14:foregroundMark x1="95749" y1="53883" x2="95749" y2="53883"/>
                            <a14:foregroundMark x1="95749" y1="54045" x2="95973" y2="56634"/>
                            <a14:foregroundMark x1="95638" y1="59709" x2="95414" y2="64563"/>
                            <a14:foregroundMark x1="95638" y1="67961" x2="95749" y2="72006"/>
                            <a14:foregroundMark x1="7047" y1="92718" x2="12640" y2="91909"/>
                            <a14:foregroundMark x1="15772" y1="93042" x2="21588" y2="92718"/>
                            <a14:foregroundMark x1="26286" y1="93042" x2="33669" y2="93042"/>
                            <a14:foregroundMark x1="37025" y1="92880" x2="46980" y2="92557"/>
                            <a14:foregroundMark x1="52685" y1="92880" x2="61074" y2="92880"/>
                            <a14:foregroundMark x1="67562" y1="93042" x2="77069" y2="93042"/>
                            <a14:foregroundMark x1="4698" y1="2751" x2="4698" y2="2104"/>
                            <a14:foregroundMark x1="4810" y1="2427" x2="4810" y2="2427"/>
                            <a14:foregroundMark x1="4474" y1="2104" x2="4474" y2="2104"/>
                            <a14:foregroundMark x1="82550" y1="58091" x2="86130" y2="65372"/>
                            <a14:foregroundMark x1="55593" y1="73463" x2="60850" y2="80744"/>
                            <a14:foregroundMark x1="60850" y1="80744" x2="61969" y2="8155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57170" y="2088226"/>
                <a:ext cx="313593" cy="2167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34" name="Picture 333">
              <a:extLst>
                <a:ext uri="{FF2B5EF4-FFF2-40B4-BE49-F238E27FC236}">
                  <a16:creationId xmlns:a16="http://schemas.microsoft.com/office/drawing/2014/main" id="{32BF2DCB-C12D-47D4-9487-B8839196D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8177" b="95040" l="6464" r="91635">
                          <a14:foregroundMark x1="37452" y1="9115" x2="37452" y2="9115"/>
                          <a14:foregroundMark x1="43536" y1="8981" x2="43536" y2="8981"/>
                          <a14:foregroundMark x1="91065" y1="42761" x2="91065" y2="42761"/>
                          <a14:foregroundMark x1="91635" y1="72386" x2="91635" y2="72386"/>
                          <a14:foregroundMark x1="56084" y1="92627" x2="56084" y2="92627"/>
                          <a14:foregroundMark x1="6464" y1="74665" x2="6464" y2="74665"/>
                          <a14:foregroundMark x1="10646" y1="41019" x2="10646" y2="41019"/>
                          <a14:foregroundMark x1="9696" y1="39946" x2="9696" y2="39946"/>
                          <a14:foregroundMark x1="57605" y1="95174" x2="57605" y2="95174"/>
                          <a14:foregroundMark x1="9696" y1="38070" x2="9696" y2="38070"/>
                          <a14:foregroundMark x1="53612" y1="8177" x2="53612" y2="8177"/>
                          <a14:foregroundMark x1="17110" y1="90483" x2="17110" y2="90483"/>
                          <a14:foregroundMark x1="27186" y1="93164" x2="27186" y2="93164"/>
                          <a14:backgroundMark x1="39544" y1="10590" x2="39544" y2="1059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800000">
              <a:off x="2649113" y="2554345"/>
              <a:ext cx="223377" cy="316804"/>
            </a:xfrm>
            <a:prstGeom prst="rect">
              <a:avLst/>
            </a:prstGeom>
          </p:spPr>
        </p:pic>
      </p:grpSp>
      <p:sp>
        <p:nvSpPr>
          <p:cNvPr id="337" name="Rectangle: Rounded Corners 336">
            <a:extLst>
              <a:ext uri="{FF2B5EF4-FFF2-40B4-BE49-F238E27FC236}">
                <a16:creationId xmlns:a16="http://schemas.microsoft.com/office/drawing/2014/main" id="{C1A5359E-7293-431E-85B1-49A0E6738CF5}"/>
              </a:ext>
            </a:extLst>
          </p:cNvPr>
          <p:cNvSpPr/>
          <p:nvPr/>
        </p:nvSpPr>
        <p:spPr>
          <a:xfrm>
            <a:off x="1792235" y="1982414"/>
            <a:ext cx="2894682" cy="2897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200000"/>
              </a:lnSpc>
              <a:spcAft>
                <a:spcPts val="250"/>
              </a:spcAft>
            </a:pPr>
            <a:r>
              <a:rPr lang="en-US" altLang="ja-JP" sz="1400" b="1" dirty="0">
                <a:solidFill>
                  <a:srgbClr val="0000FF"/>
                </a:solidFill>
                <a:latin typeface="Arial "/>
              </a:rPr>
              <a:t>MQA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9F97BE0F-8CF1-4513-915A-71C3AC597184}"/>
              </a:ext>
            </a:extLst>
          </p:cNvPr>
          <p:cNvSpPr/>
          <p:nvPr/>
        </p:nvSpPr>
        <p:spPr>
          <a:xfrm>
            <a:off x="2398428" y="2386561"/>
            <a:ext cx="2232271" cy="438158"/>
          </a:xfrm>
          <a:prstGeom prst="rect">
            <a:avLst/>
          </a:prstGeom>
        </p:spPr>
        <p:txBody>
          <a:bodyPr wrap="square" lIns="7200" tIns="0" rIns="7200" bIns="7200" anchor="t" anchorCtr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 to check checker changing issues</a:t>
            </a:r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8407EBB4-35DF-4158-B09B-1B55C1572E26}"/>
              </a:ext>
            </a:extLst>
          </p:cNvPr>
          <p:cNvSpPr/>
          <p:nvPr/>
        </p:nvSpPr>
        <p:spPr>
          <a:xfrm>
            <a:off x="69618" y="3926800"/>
            <a:ext cx="9004764" cy="3929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anchor="ctr">
            <a:no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Pending points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risky finding out inline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Monozukuri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OQC issue still happen highly</a:t>
            </a:r>
            <a:endParaRPr lang="en-US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E794940-3ABB-4C9B-9457-ECE28272DDEE}"/>
              </a:ext>
            </a:extLst>
          </p:cNvPr>
          <p:cNvSpPr/>
          <p:nvPr/>
        </p:nvSpPr>
        <p:spPr>
          <a:xfrm>
            <a:off x="4301815" y="6058233"/>
            <a:ext cx="907902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ja-JP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3.1 </a:t>
            </a:r>
          </a:p>
        </p:txBody>
      </p:sp>
      <p:grpSp>
        <p:nvGrpSpPr>
          <p:cNvPr id="104" name="Group 79">
            <a:extLst>
              <a:ext uri="{FF2B5EF4-FFF2-40B4-BE49-F238E27FC236}">
                <a16:creationId xmlns:a16="http://schemas.microsoft.com/office/drawing/2014/main" id="{529C4A09-17DE-4574-B7CA-70C2887B5EB9}"/>
              </a:ext>
            </a:extLst>
          </p:cNvPr>
          <p:cNvGrpSpPr>
            <a:grpSpLocks/>
          </p:cNvGrpSpPr>
          <p:nvPr/>
        </p:nvGrpSpPr>
        <p:grpSpPr bwMode="auto">
          <a:xfrm>
            <a:off x="4866700" y="5364451"/>
            <a:ext cx="2471936" cy="1525064"/>
            <a:chOff x="-560442" y="3058184"/>
            <a:chExt cx="6826738" cy="5623614"/>
          </a:xfrm>
        </p:grpSpPr>
        <p:graphicFrame>
          <p:nvGraphicFramePr>
            <p:cNvPr id="105" name="Object 80">
              <a:extLst>
                <a:ext uri="{FF2B5EF4-FFF2-40B4-BE49-F238E27FC236}">
                  <a16:creationId xmlns:a16="http://schemas.microsoft.com/office/drawing/2014/main" id="{DA6188B1-A9D6-46E0-9DB9-6E1FDFD256F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85571329"/>
                </p:ext>
              </p:extLst>
            </p:nvPr>
          </p:nvGraphicFramePr>
          <p:xfrm>
            <a:off x="-560442" y="4108041"/>
            <a:ext cx="6442636" cy="392361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6"/>
            </a:graphicData>
          </a:graphic>
        </p:graphicFrame>
        <p:sp>
          <p:nvSpPr>
            <p:cNvPr id="106" name="Rectangle 40">
              <a:extLst>
                <a:ext uri="{FF2B5EF4-FFF2-40B4-BE49-F238E27FC236}">
                  <a16:creationId xmlns:a16="http://schemas.microsoft.com/office/drawing/2014/main" id="{D4203FA5-3718-4C67-A854-C6C2422FC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5704" y="4616725"/>
              <a:ext cx="1812728" cy="2054099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000000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0000">
                      <a:alpha val="3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8072" tIns="44035" rIns="88072" bIns="44035" anchor="ctr">
              <a:spAutoFit/>
            </a:bodyPr>
            <a:lstStyle/>
            <a:p>
              <a:pPr defTabSz="881063">
                <a:spcBef>
                  <a:spcPct val="50000"/>
                </a:spcBef>
              </a:pPr>
              <a:r>
                <a:rPr lang="en-US" altLang="ja-JP" sz="1000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Patrol</a:t>
              </a:r>
            </a:p>
            <a:p>
              <a:pPr defTabSz="881063">
                <a:spcBef>
                  <a:spcPct val="50000"/>
                </a:spcBef>
              </a:pPr>
              <a:r>
                <a:rPr lang="en-US" altLang="ja-JP" sz="1000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Skill</a:t>
              </a:r>
            </a:p>
          </p:txBody>
        </p:sp>
        <p:sp>
          <p:nvSpPr>
            <p:cNvPr id="107" name="Rectangle 41">
              <a:extLst>
                <a:ext uri="{FF2B5EF4-FFF2-40B4-BE49-F238E27FC236}">
                  <a16:creationId xmlns:a16="http://schemas.microsoft.com/office/drawing/2014/main" id="{9A1D4E20-B525-4507-93CF-B85184F007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9889" y="4242972"/>
              <a:ext cx="1651072" cy="2387785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000000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0000">
                      <a:alpha val="3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88072" tIns="44035" rIns="88072" bIns="44035" anchor="ctr">
              <a:spAutoFit/>
            </a:bodyPr>
            <a:lstStyle/>
            <a:p>
              <a:pPr defTabSz="881063">
                <a:spcBef>
                  <a:spcPct val="50000"/>
                </a:spcBef>
              </a:pPr>
              <a:r>
                <a:rPr lang="en-US" altLang="ja-JP" sz="1000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Team work</a:t>
              </a:r>
            </a:p>
          </p:txBody>
        </p:sp>
        <p:sp>
          <p:nvSpPr>
            <p:cNvPr id="108" name="Rectangle 42">
              <a:extLst>
                <a:ext uri="{FF2B5EF4-FFF2-40B4-BE49-F238E27FC236}">
                  <a16:creationId xmlns:a16="http://schemas.microsoft.com/office/drawing/2014/main" id="{EAFF1AFE-7E40-49F4-B0A8-E2ABE01C8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8818" y="6961385"/>
              <a:ext cx="3567796" cy="1720413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000000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0000">
                      <a:alpha val="3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88072" tIns="44035" rIns="88072" bIns="44035" anchor="ctr">
              <a:spAutoFit/>
            </a:bodyPr>
            <a:lstStyle/>
            <a:p>
              <a:pPr defTabSz="881063">
                <a:spcBef>
                  <a:spcPct val="50000"/>
                </a:spcBef>
              </a:pPr>
              <a:r>
                <a:rPr lang="en-US" altLang="ja-JP" sz="1000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Communication</a:t>
              </a:r>
            </a:p>
          </p:txBody>
        </p:sp>
        <p:sp>
          <p:nvSpPr>
            <p:cNvPr id="109" name="Rectangle 43">
              <a:extLst>
                <a:ext uri="{FF2B5EF4-FFF2-40B4-BE49-F238E27FC236}">
                  <a16:creationId xmlns:a16="http://schemas.microsoft.com/office/drawing/2014/main" id="{019661A8-A14A-4582-8C42-8072957812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23" y="7240939"/>
              <a:ext cx="6210973" cy="105303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000000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0000">
                      <a:alpha val="3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88072" tIns="44035" rIns="88072" bIns="44035" anchor="ctr">
              <a:spAutoFit/>
            </a:bodyPr>
            <a:lstStyle/>
            <a:p>
              <a:pPr defTabSz="881063">
                <a:spcBef>
                  <a:spcPct val="50000"/>
                </a:spcBef>
              </a:pPr>
              <a:r>
                <a:rPr lang="en-US" altLang="ja-JP" sz="1000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Knowledge</a:t>
              </a:r>
            </a:p>
          </p:txBody>
        </p:sp>
        <p:sp>
          <p:nvSpPr>
            <p:cNvPr id="110" name="Rectangle 44">
              <a:extLst>
                <a:ext uri="{FF2B5EF4-FFF2-40B4-BE49-F238E27FC236}">
                  <a16:creationId xmlns:a16="http://schemas.microsoft.com/office/drawing/2014/main" id="{C62DE8B9-6867-4FC8-B658-0B857C603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806" y="3058184"/>
              <a:ext cx="3802324" cy="1720413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000000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0000">
                      <a:alpha val="3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88072" tIns="44035" rIns="88072" bIns="44035" anchor="ctr">
              <a:spAutoFit/>
            </a:bodyPr>
            <a:lstStyle/>
            <a:p>
              <a:pPr defTabSz="881063">
                <a:spcBef>
                  <a:spcPct val="50000"/>
                </a:spcBef>
              </a:pPr>
              <a:r>
                <a:rPr lang="en-US" altLang="ja-JP" sz="1000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Problem Solving</a:t>
              </a:r>
            </a:p>
          </p:txBody>
        </p:sp>
      </p:grpSp>
      <p:sp>
        <p:nvSpPr>
          <p:cNvPr id="111" name="テキスト ボックス 16">
            <a:extLst>
              <a:ext uri="{FF2B5EF4-FFF2-40B4-BE49-F238E27FC236}">
                <a16:creationId xmlns:a16="http://schemas.microsoft.com/office/drawing/2014/main" id="{8346761C-50F4-40A6-8327-D3413069ED8F}"/>
              </a:ext>
            </a:extLst>
          </p:cNvPr>
          <p:cNvSpPr txBox="1"/>
          <p:nvPr/>
        </p:nvSpPr>
        <p:spPr>
          <a:xfrm>
            <a:off x="3782384" y="5753636"/>
            <a:ext cx="1516912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300" b="1">
                <a:solidFill>
                  <a:prstClr val="white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defRPr>
            </a:lvl1pPr>
          </a:lstStyle>
          <a:p>
            <a:r>
              <a:rPr lang="en-US" altLang="ja-JP" sz="1600" dirty="0" err="1"/>
              <a:t>Averange</a:t>
            </a:r>
            <a:endParaRPr lang="ja-JP" altLang="en-US" sz="1600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5C2B595-3D8F-48E5-B137-9129A78EBE6F}"/>
              </a:ext>
            </a:extLst>
          </p:cNvPr>
          <p:cNvSpPr/>
          <p:nvPr/>
        </p:nvSpPr>
        <p:spPr>
          <a:xfrm>
            <a:off x="5089324" y="4749901"/>
            <a:ext cx="16355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MQA / IPQC members skill</a:t>
            </a:r>
            <a:endParaRPr lang="en-US" sz="1600" dirty="0"/>
          </a:p>
        </p:txBody>
      </p:sp>
      <p:sp>
        <p:nvSpPr>
          <p:cNvPr id="343" name="Rectangle: Rounded Corners 342">
            <a:extLst>
              <a:ext uri="{FF2B5EF4-FFF2-40B4-BE49-F238E27FC236}">
                <a16:creationId xmlns:a16="http://schemas.microsoft.com/office/drawing/2014/main" id="{9828BACF-4D6F-4BA4-B940-A9BFEA71F9FC}"/>
              </a:ext>
            </a:extLst>
          </p:cNvPr>
          <p:cNvSpPr/>
          <p:nvPr/>
        </p:nvSpPr>
        <p:spPr>
          <a:xfrm>
            <a:off x="289226" y="1049534"/>
            <a:ext cx="4085109" cy="2897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200000"/>
              </a:lnSpc>
              <a:spcAft>
                <a:spcPts val="250"/>
              </a:spcAft>
            </a:pPr>
            <a:r>
              <a:rPr lang="en-US" altLang="ja-JP" sz="1600" b="1" dirty="0">
                <a:solidFill>
                  <a:schemeClr val="tx1"/>
                </a:solidFill>
                <a:latin typeface="Arial "/>
              </a:rPr>
              <a:t>Production line overview</a:t>
            </a:r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35A0F180-8114-42A4-A66F-F827F734A45E}"/>
              </a:ext>
            </a:extLst>
          </p:cNvPr>
          <p:cNvSpPr/>
          <p:nvPr/>
        </p:nvSpPr>
        <p:spPr>
          <a:xfrm>
            <a:off x="7327651" y="4765491"/>
            <a:ext cx="1753519" cy="20188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ja-JP" sz="2000" b="1" dirty="0">
                <a:solidFill>
                  <a:prstClr val="white"/>
                </a:solidFill>
                <a:effectLst>
                  <a:glow rad="127000">
                    <a:schemeClr val="accent1">
                      <a:lumMod val="75000"/>
                    </a:schemeClr>
                  </a:glo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Need to take actions for 3 causes</a:t>
            </a:r>
          </a:p>
        </p:txBody>
      </p:sp>
      <p:sp>
        <p:nvSpPr>
          <p:cNvPr id="345" name="Isosceles Triangle 344">
            <a:extLst>
              <a:ext uri="{FF2B5EF4-FFF2-40B4-BE49-F238E27FC236}">
                <a16:creationId xmlns:a16="http://schemas.microsoft.com/office/drawing/2014/main" id="{A7081CF6-0055-4A73-8D38-6629EC5A160E}"/>
              </a:ext>
            </a:extLst>
          </p:cNvPr>
          <p:cNvSpPr/>
          <p:nvPr/>
        </p:nvSpPr>
        <p:spPr>
          <a:xfrm rot="16200000" flipV="1">
            <a:off x="6661736" y="5751487"/>
            <a:ext cx="1049883" cy="227137"/>
          </a:xfrm>
          <a:prstGeom prst="triangle">
            <a:avLst>
              <a:gd name="adj" fmla="val 54051"/>
            </a:avLst>
          </a:prstGeom>
          <a:gradFill flip="none" rotWithShape="1">
            <a:gsLst>
              <a:gs pos="0">
                <a:srgbClr val="002060"/>
              </a:gs>
              <a:gs pos="37000">
                <a:srgbClr val="5778AA"/>
              </a:gs>
              <a:gs pos="49000">
                <a:srgbClr val="597AAC"/>
              </a:gs>
              <a:gs pos="100000">
                <a:srgbClr val="B9DCFF"/>
              </a:gs>
            </a:gsLst>
            <a:lin ang="5400000" scaled="1"/>
            <a:tileRect/>
          </a:gradFill>
          <a:ln>
            <a:noFill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386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"/>
          <p:cNvSpPr>
            <a:spLocks noChangeArrowheads="1"/>
          </p:cNvSpPr>
          <p:nvPr/>
        </p:nvSpPr>
        <p:spPr bwMode="auto">
          <a:xfrm>
            <a:off x="-1588" y="-26988"/>
            <a:ext cx="9144001" cy="479515"/>
          </a:xfrm>
          <a:prstGeom prst="rect">
            <a:avLst/>
          </a:prstGeom>
          <a:solidFill>
            <a:srgbClr val="000099"/>
          </a:solidFill>
          <a:ln w="9525" algn="ctr">
            <a:solidFill>
              <a:srgbClr val="0033CC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algn="ctr" eaLnBrk="1" hangingPunct="1">
              <a:buNone/>
            </a:pPr>
            <a:r>
              <a:rPr lang="en-US" altLang="ja-JP" sz="2400" b="1" dirty="0">
                <a:solidFill>
                  <a:schemeClr val="bg1"/>
                </a:solidFill>
                <a:ea typeface="HGP創英角ｺﾞｼｯｸUB" panose="020B0900000000000000" pitchFamily="50" charset="-128"/>
                <a:cs typeface="Arial" panose="020B0604020202020204" pitchFamily="34" charset="0"/>
              </a:rPr>
              <a:t>Detail Improvement Activity</a:t>
            </a:r>
          </a:p>
        </p:txBody>
      </p:sp>
      <p:sp>
        <p:nvSpPr>
          <p:cNvPr id="187" name="正方形/長方形 40"/>
          <p:cNvSpPr/>
          <p:nvPr/>
        </p:nvSpPr>
        <p:spPr>
          <a:xfrm>
            <a:off x="8212821" y="65388"/>
            <a:ext cx="789469" cy="28804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1500" b="1" dirty="0">
                <a:solidFill>
                  <a:schemeClr val="bg1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6/12</a:t>
            </a:r>
            <a:endParaRPr lang="ja-JP" altLang="en-US" sz="1500" b="1" dirty="0">
              <a:solidFill>
                <a:schemeClr val="bg1"/>
              </a:solidFill>
              <a:latin typeface="Arial" panose="020B0604020202020204" pitchFamily="34" charset="0"/>
              <a:ea typeface="HGP創英角ｺﾞｼｯｸUB" panose="020B0900000000000000" pitchFamily="50" charset="-128"/>
              <a:cs typeface="Arial" panose="020B0604020202020204" pitchFamily="34" charset="0"/>
            </a:endParaRPr>
          </a:p>
        </p:txBody>
      </p:sp>
      <p:sp>
        <p:nvSpPr>
          <p:cNvPr id="5" name="角丸四角形 2">
            <a:extLst>
              <a:ext uri="{FF2B5EF4-FFF2-40B4-BE49-F238E27FC236}">
                <a16:creationId xmlns:a16="http://schemas.microsoft.com/office/drawing/2014/main" id="{F68C8CC0-C52A-4D73-BADC-253702109783}"/>
              </a:ext>
            </a:extLst>
          </p:cNvPr>
          <p:cNvSpPr/>
          <p:nvPr/>
        </p:nvSpPr>
        <p:spPr>
          <a:xfrm>
            <a:off x="57243" y="486801"/>
            <a:ext cx="1350215" cy="38446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b"/>
          <a:lstStyle/>
          <a:p>
            <a:pPr algn="ctr">
              <a:defRPr/>
            </a:pPr>
            <a:r>
              <a:rPr lang="en-US" altLang="ja-JP" sz="2000" b="1" dirty="0"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</a:rPr>
              <a:t>Issue</a:t>
            </a:r>
            <a:r>
              <a:rPr lang="en-US" altLang="ja-JP" sz="2400" b="1" dirty="0"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ja-JP" sz="2000" b="1" dirty="0"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</a:t>
            </a:r>
            <a:endParaRPr kumimoji="1" lang="ja-JP" altLang="en-US" sz="2400" b="1" dirty="0">
              <a:latin typeface="Arial" panose="020B0604020202020204" pitchFamily="34" charset="0"/>
              <a:ea typeface="HGSSoeiKakugothicUB" panose="020B09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3037AA-F3E6-45D1-B4A5-49C9A515A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9120" y="481430"/>
            <a:ext cx="7607637" cy="38983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1600" b="1" dirty="0" err="1">
                <a:solidFill>
                  <a:srgbClr val="FF0000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Monozukuri</a:t>
            </a:r>
            <a:r>
              <a:rPr lang="en-US" altLang="ja-JP" sz="1600" b="1" dirty="0">
                <a:solidFill>
                  <a:srgbClr val="FF0000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 issues happen in OQC / Market with high ratio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2B7F8D-2624-4A38-AF99-0A371FFD3650}"/>
              </a:ext>
            </a:extLst>
          </p:cNvPr>
          <p:cNvSpPr/>
          <p:nvPr/>
        </p:nvSpPr>
        <p:spPr>
          <a:xfrm>
            <a:off x="57243" y="3976287"/>
            <a:ext cx="9029514" cy="334728"/>
          </a:xfrm>
          <a:prstGeom prst="rect">
            <a:avLst/>
          </a:prstGeom>
          <a:gradFill flip="none" rotWithShape="1">
            <a:gsLst>
              <a:gs pos="0">
                <a:srgbClr val="CCECFF"/>
              </a:gs>
              <a:gs pos="30000">
                <a:srgbClr val="99CCFF"/>
              </a:gs>
              <a:gs pos="100000">
                <a:srgbClr val="6699FF"/>
              </a:gs>
              <a:gs pos="100000">
                <a:srgbClr val="6699FF"/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>
            <a:softEdge rad="31750"/>
          </a:effectLst>
        </p:spPr>
        <p:txBody>
          <a:bodyPr rtlCol="0" anchor="ctr"/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altLang="ja-JP" b="1" dirty="0">
                <a:solidFill>
                  <a:prstClr val="white"/>
                </a:solidFill>
                <a:effectLst>
                  <a:glow rad="127000">
                    <a:prstClr val="black"/>
                  </a:glo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Action ❷ : Making checking standard for MQA member</a:t>
            </a:r>
          </a:p>
        </p:txBody>
      </p:sp>
      <p:sp>
        <p:nvSpPr>
          <p:cNvPr id="94" name="四角形: 角を丸くする 22">
            <a:extLst>
              <a:ext uri="{FF2B5EF4-FFF2-40B4-BE49-F238E27FC236}">
                <a16:creationId xmlns:a16="http://schemas.microsoft.com/office/drawing/2014/main" id="{094EEF6F-56D7-452D-AE1F-1CA5D936496E}"/>
              </a:ext>
            </a:extLst>
          </p:cNvPr>
          <p:cNvSpPr/>
          <p:nvPr/>
        </p:nvSpPr>
        <p:spPr>
          <a:xfrm>
            <a:off x="69618" y="4339264"/>
            <a:ext cx="3317050" cy="2475635"/>
          </a:xfrm>
          <a:prstGeom prst="roundRect">
            <a:avLst>
              <a:gd name="adj" fmla="val 843"/>
            </a:avLst>
          </a:prstGeom>
          <a:noFill/>
          <a:ln w="12700">
            <a:solidFill>
              <a:schemeClr val="bg1">
                <a:lumMod val="50000"/>
              </a:schemeClr>
            </a:solidFill>
            <a:headEnd/>
            <a:tailEnd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anchor="t"/>
          <a:lstStyle/>
          <a:p>
            <a:pPr marL="285750" indent="-285750">
              <a:lnSpc>
                <a:spcPct val="150000"/>
              </a:lnSpc>
              <a:buFont typeface="Meiryo UI" panose="020B0604030504040204" pitchFamily="50" charset="-128"/>
              <a:buChar char="❑"/>
            </a:pPr>
            <a:r>
              <a:rPr kumimoji="1" lang="en-GB" sz="16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Review MQA checking item</a:t>
            </a:r>
            <a:endParaRPr kumimoji="1" lang="en-GB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Risky point / Problem inline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New jig / Repaired jig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GB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GB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GB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96" name="テキスト ボックス 105">
            <a:extLst>
              <a:ext uri="{FF2B5EF4-FFF2-40B4-BE49-F238E27FC236}">
                <a16:creationId xmlns:a16="http://schemas.microsoft.com/office/drawing/2014/main" id="{215F2E30-E653-4A13-9172-23BCBD599B1D}"/>
              </a:ext>
            </a:extLst>
          </p:cNvPr>
          <p:cNvSpPr txBox="1"/>
          <p:nvPr/>
        </p:nvSpPr>
        <p:spPr>
          <a:xfrm>
            <a:off x="188382" y="5577081"/>
            <a:ext cx="3198286" cy="106234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1600" dirty="0">
                <a:solidFill>
                  <a:srgbClr val="FF0000"/>
                </a:solidFill>
                <a:latin typeface="Arial" pitchFamily="34" charset="0"/>
                <a:ea typeface="HGPSoeiKakugothicUB" panose="020B0900000000000000" pitchFamily="34" charset="-128"/>
                <a:cs typeface="Arial" pitchFamily="34" charset="0"/>
              </a:rPr>
              <a:t>●</a:t>
            </a:r>
            <a:r>
              <a:rPr kumimoji="1" lang="en-US" altLang="ja-JP" sz="1600" u="sng" dirty="0">
                <a:solidFill>
                  <a:srgbClr val="FF0000"/>
                </a:solidFill>
                <a:latin typeface="Arial" pitchFamily="34" charset="0"/>
                <a:ea typeface="HGPSoeiKakugothicUB" panose="020B0900000000000000" pitchFamily="34" charset="-128"/>
                <a:cs typeface="Arial" pitchFamily="34" charset="0"/>
              </a:rPr>
              <a:t> Pending point </a:t>
            </a:r>
            <a:r>
              <a:rPr kumimoji="1" lang="en-US" altLang="ja-JP" sz="1600" dirty="0">
                <a:solidFill>
                  <a:srgbClr val="FF0000"/>
                </a:solidFill>
                <a:latin typeface="Arial" pitchFamily="34" charset="0"/>
                <a:ea typeface="HGPSoeiKakugothicUB" panose="020B0900000000000000" pitchFamily="34" charset="-128"/>
                <a:cs typeface="Arial" pitchFamily="34" charset="0"/>
              </a:rPr>
              <a:t>: </a:t>
            </a:r>
          </a:p>
          <a:p>
            <a:pPr>
              <a:lnSpc>
                <a:spcPct val="150000"/>
              </a:lnSpc>
            </a:pPr>
            <a:r>
              <a:rPr kumimoji="1" lang="en-US" altLang="ja-JP" sz="1600" dirty="0">
                <a:solidFill>
                  <a:prstClr val="black"/>
                </a:solidFill>
                <a:highlight>
                  <a:srgbClr val="FFFF00"/>
                </a:highligh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Have no standard document for checking &amp; evaluation</a:t>
            </a:r>
          </a:p>
        </p:txBody>
      </p:sp>
      <p:sp>
        <p:nvSpPr>
          <p:cNvPr id="98" name="四角形: 角を丸くする 22">
            <a:extLst>
              <a:ext uri="{FF2B5EF4-FFF2-40B4-BE49-F238E27FC236}">
                <a16:creationId xmlns:a16="http://schemas.microsoft.com/office/drawing/2014/main" id="{38794BCB-779F-4DE0-8659-5A8A5D14288D}"/>
              </a:ext>
            </a:extLst>
          </p:cNvPr>
          <p:cNvSpPr/>
          <p:nvPr/>
        </p:nvSpPr>
        <p:spPr>
          <a:xfrm>
            <a:off x="3437696" y="4339264"/>
            <a:ext cx="5636686" cy="2475635"/>
          </a:xfrm>
          <a:prstGeom prst="roundRect">
            <a:avLst>
              <a:gd name="adj" fmla="val 843"/>
            </a:avLst>
          </a:prstGeom>
          <a:noFill/>
          <a:ln w="12700">
            <a:solidFill>
              <a:schemeClr val="bg1">
                <a:lumMod val="50000"/>
              </a:schemeClr>
            </a:solidFill>
            <a:headEnd/>
            <a:tailEnd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anchor="t"/>
          <a:lstStyle/>
          <a:p>
            <a:pPr>
              <a:lnSpc>
                <a:spcPct val="150000"/>
              </a:lnSpc>
            </a:pPr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102075D-2824-4DFD-BDA6-70A6A3628755}"/>
              </a:ext>
            </a:extLst>
          </p:cNvPr>
          <p:cNvSpPr/>
          <p:nvPr/>
        </p:nvSpPr>
        <p:spPr>
          <a:xfrm>
            <a:off x="3388409" y="4311015"/>
            <a:ext cx="62551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b="1" dirty="0">
                <a:solidFill>
                  <a:srgbClr val="0F20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US" altLang="ja-JP" sz="1600" b="1" u="sng" dirty="0">
                <a:solidFill>
                  <a:srgbClr val="0F20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 </a:t>
            </a:r>
            <a:r>
              <a:rPr lang="en-US" altLang="ja-JP" sz="1600" dirty="0">
                <a:solidFill>
                  <a:srgbClr val="0F20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ja-JP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► </a:t>
            </a:r>
            <a:r>
              <a:rPr lang="en-US" altLang="ja-JP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Making </a:t>
            </a:r>
            <a:r>
              <a:rPr lang="en-US" altLang="ja-JP" sz="16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Monozukuri</a:t>
            </a:r>
            <a:r>
              <a:rPr lang="en-US" altLang="ja-JP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standard patrol </a:t>
            </a:r>
          </a:p>
          <a:p>
            <a:r>
              <a:rPr lang="en-US" altLang="ja-JP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jig / checker evaluation checklist </a:t>
            </a:r>
            <a:r>
              <a:rPr lang="en-US" altLang="ja-JP" sz="1600" b="1" dirty="0">
                <a:solidFill>
                  <a:srgbClr val="0000FF"/>
                </a:solidFill>
                <a:latin typeface="Arial "/>
              </a:rPr>
              <a:t>for all BD/BU (Sep.23)</a:t>
            </a:r>
            <a:endParaRPr lang="en-US" sz="1600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0BE2641-E725-4D13-8698-F314A79BE753}"/>
              </a:ext>
            </a:extLst>
          </p:cNvPr>
          <p:cNvSpPr/>
          <p:nvPr/>
        </p:nvSpPr>
        <p:spPr>
          <a:xfrm>
            <a:off x="3489145" y="5974145"/>
            <a:ext cx="3701540" cy="499713"/>
          </a:xfrm>
          <a:prstGeom prst="rect">
            <a:avLst/>
          </a:prstGeom>
        </p:spPr>
        <p:txBody>
          <a:bodyPr wrap="square" lIns="7200" tIns="0" rIns="7200" bIns="7200" anchor="t" anchorCtr="0">
            <a:spAutoFit/>
          </a:bodyPr>
          <a:lstStyle/>
          <a:p>
            <a:r>
              <a:rPr kumimoji="1" lang="en-US" altLang="ja-JP" sz="1600" dirty="0">
                <a:solidFill>
                  <a:srgbClr val="0F20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❶ </a:t>
            </a:r>
            <a:r>
              <a:rPr kumimoji="1" lang="en-US" altLang="ja-JP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 </a:t>
            </a:r>
            <a:r>
              <a:rPr kumimoji="1" lang="en-US" altLang="ja-JP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points / risky points /   </a:t>
            </a:r>
          </a:p>
          <a:p>
            <a:r>
              <a:rPr kumimoji="1" lang="en-US" altLang="ja-JP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problem history from all BU / BD 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AA6729A-28E6-4632-AE1A-429C2CF3474A}"/>
              </a:ext>
            </a:extLst>
          </p:cNvPr>
          <p:cNvSpPr/>
          <p:nvPr/>
        </p:nvSpPr>
        <p:spPr>
          <a:xfrm>
            <a:off x="3489145" y="6535882"/>
            <a:ext cx="3395553" cy="253492"/>
          </a:xfrm>
          <a:prstGeom prst="rect">
            <a:avLst/>
          </a:prstGeom>
        </p:spPr>
        <p:txBody>
          <a:bodyPr wrap="square" lIns="7200" tIns="0" rIns="7200" bIns="7200" anchor="t" anchorCtr="0">
            <a:spAutoFit/>
          </a:bodyPr>
          <a:lstStyle/>
          <a:p>
            <a:r>
              <a:rPr kumimoji="1" lang="en-US" altLang="ja-JP" sz="1600" dirty="0">
                <a:solidFill>
                  <a:srgbClr val="0F20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❷ </a:t>
            </a:r>
            <a:r>
              <a:rPr kumimoji="1" lang="en-US" altLang="ja-JP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Weekly review &amp; update</a:t>
            </a: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9B7E8E30-AF10-4971-9515-8CBDCCF56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773" y="5203107"/>
            <a:ext cx="1081427" cy="6228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8" name="Rectangle 117">
            <a:extLst>
              <a:ext uri="{FF2B5EF4-FFF2-40B4-BE49-F238E27FC236}">
                <a16:creationId xmlns:a16="http://schemas.microsoft.com/office/drawing/2014/main" id="{877F063E-64F0-4E91-AEF0-B8EA875F07FC}"/>
              </a:ext>
            </a:extLst>
          </p:cNvPr>
          <p:cNvSpPr/>
          <p:nvPr/>
        </p:nvSpPr>
        <p:spPr>
          <a:xfrm>
            <a:off x="7258421" y="5974145"/>
            <a:ext cx="1743864" cy="7670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anchor="b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ja-JP" b="1" dirty="0">
                <a:solidFill>
                  <a:prstClr val="white"/>
                </a:solidFill>
                <a:effectLst>
                  <a:glow rad="127000">
                    <a:schemeClr val="accent1">
                      <a:lumMod val="75000"/>
                    </a:schemeClr>
                  </a:glo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Deeply check risky point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69FE9E5-391E-46BE-9D8A-E4B45121DC50}"/>
              </a:ext>
            </a:extLst>
          </p:cNvPr>
          <p:cNvSpPr/>
          <p:nvPr/>
        </p:nvSpPr>
        <p:spPr>
          <a:xfrm>
            <a:off x="3484790" y="5029528"/>
            <a:ext cx="1449394" cy="8769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5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Flowchart: Process 121">
            <a:extLst>
              <a:ext uri="{FF2B5EF4-FFF2-40B4-BE49-F238E27FC236}">
                <a16:creationId xmlns:a16="http://schemas.microsoft.com/office/drawing/2014/main" id="{AEC0011A-903D-46A5-AFA1-747710B22A18}"/>
              </a:ext>
            </a:extLst>
          </p:cNvPr>
          <p:cNvSpPr/>
          <p:nvPr/>
        </p:nvSpPr>
        <p:spPr>
          <a:xfrm>
            <a:off x="3546423" y="4848350"/>
            <a:ext cx="1326125" cy="31504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Daily Patrol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279DEB3-7F6C-4C77-9C22-7B58845B87C9}"/>
              </a:ext>
            </a:extLst>
          </p:cNvPr>
          <p:cNvSpPr/>
          <p:nvPr/>
        </p:nvSpPr>
        <p:spPr>
          <a:xfrm>
            <a:off x="4981279" y="5029304"/>
            <a:ext cx="4021006" cy="8769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5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Flowchart: Process 124">
            <a:extLst>
              <a:ext uri="{FF2B5EF4-FFF2-40B4-BE49-F238E27FC236}">
                <a16:creationId xmlns:a16="http://schemas.microsoft.com/office/drawing/2014/main" id="{791FB9E1-D602-49EE-B228-D49DDD0720D9}"/>
              </a:ext>
            </a:extLst>
          </p:cNvPr>
          <p:cNvSpPr/>
          <p:nvPr/>
        </p:nvSpPr>
        <p:spPr>
          <a:xfrm>
            <a:off x="5503334" y="4848534"/>
            <a:ext cx="3081866" cy="31504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&amp; Repaired jig / Checker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FFAC6E-A50F-4FA5-9DE0-BCAD0A782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1069" y="5193213"/>
            <a:ext cx="964529" cy="6353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D6156F1-20A2-4598-A70D-ED492251F80F}"/>
              </a:ext>
            </a:extLst>
          </p:cNvPr>
          <p:cNvSpPr/>
          <p:nvPr/>
        </p:nvSpPr>
        <p:spPr>
          <a:xfrm>
            <a:off x="5137210" y="5446653"/>
            <a:ext cx="726792" cy="161159"/>
          </a:xfrm>
          <a:prstGeom prst="rect">
            <a:avLst/>
          </a:prstGeom>
        </p:spPr>
        <p:txBody>
          <a:bodyPr wrap="square" lIns="7200" tIns="0" rIns="7200" bIns="7200" anchor="t" anchorCtr="0">
            <a:spAutoFit/>
          </a:bodyPr>
          <a:lstStyle/>
          <a:p>
            <a:pPr algn="ctr"/>
            <a:r>
              <a:rPr kumimoji="1" lang="en-US" altLang="ja-JP" sz="1000" b="1" dirty="0">
                <a:latin typeface="Arial" panose="020B0604020202020204" pitchFamily="34" charset="0"/>
                <a:cs typeface="Arial" panose="020B0604020202020204" pitchFamily="34" charset="0"/>
              </a:rPr>
              <a:t>Support jig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F0662B-A95B-4032-9735-089DF430C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2693" y="5193213"/>
            <a:ext cx="908775" cy="6353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824162E-6645-42A8-B825-3C033590456A}"/>
              </a:ext>
            </a:extLst>
          </p:cNvPr>
          <p:cNvSpPr/>
          <p:nvPr/>
        </p:nvSpPr>
        <p:spPr>
          <a:xfrm>
            <a:off x="6148433" y="5454928"/>
            <a:ext cx="726792" cy="161159"/>
          </a:xfrm>
          <a:prstGeom prst="rect">
            <a:avLst/>
          </a:prstGeom>
        </p:spPr>
        <p:txBody>
          <a:bodyPr wrap="square" lIns="7200" tIns="0" rIns="7200" bIns="7200" anchor="t" anchorCtr="0">
            <a:spAutoFit/>
          </a:bodyPr>
          <a:lstStyle/>
          <a:p>
            <a:pPr algn="ctr"/>
            <a:r>
              <a:rPr kumimoji="1" lang="en-US" altLang="ja-JP" sz="1000" b="1" dirty="0">
                <a:latin typeface="Arial" panose="020B0604020202020204" pitchFamily="34" charset="0"/>
                <a:cs typeface="Arial" panose="020B0604020202020204" pitchFamily="34" charset="0"/>
              </a:rPr>
              <a:t>RF/ICT/FCT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60AA60D-13E1-4386-8C83-CC8CE3A702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8563" y="5196028"/>
            <a:ext cx="908776" cy="6353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63E5617-260C-4A9A-A9DD-2994B29A5BB4}"/>
              </a:ext>
            </a:extLst>
          </p:cNvPr>
          <p:cNvSpPr/>
          <p:nvPr/>
        </p:nvSpPr>
        <p:spPr>
          <a:xfrm>
            <a:off x="6952409" y="5454332"/>
            <a:ext cx="981084" cy="161159"/>
          </a:xfrm>
          <a:prstGeom prst="rect">
            <a:avLst/>
          </a:prstGeom>
        </p:spPr>
        <p:txBody>
          <a:bodyPr wrap="square" lIns="7200" tIns="0" rIns="7200" bIns="7200" anchor="t" anchorCtr="0">
            <a:spAutoFit/>
          </a:bodyPr>
          <a:lstStyle/>
          <a:p>
            <a:pPr algn="ctr"/>
            <a:r>
              <a:rPr kumimoji="1" lang="en-US" altLang="ja-JP" sz="1000" b="1" dirty="0">
                <a:latin typeface="Arial" panose="020B0604020202020204" pitchFamily="34" charset="0"/>
                <a:cs typeface="Arial" panose="020B0604020202020204" pitchFamily="34" charset="0"/>
              </a:rPr>
              <a:t>Panel pressure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9D2467-0D0F-4E44-AB2B-59AEA071E3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4433" y="5193213"/>
            <a:ext cx="1004319" cy="6381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5BF1D04-95E7-4CC7-9161-97F79CBF39E1}"/>
              </a:ext>
            </a:extLst>
          </p:cNvPr>
          <p:cNvSpPr/>
          <p:nvPr/>
        </p:nvSpPr>
        <p:spPr>
          <a:xfrm>
            <a:off x="7942311" y="5454331"/>
            <a:ext cx="981084" cy="161159"/>
          </a:xfrm>
          <a:prstGeom prst="rect">
            <a:avLst/>
          </a:prstGeom>
        </p:spPr>
        <p:txBody>
          <a:bodyPr wrap="square" lIns="7200" tIns="0" rIns="7200" bIns="7200" anchor="t" anchorCtr="0">
            <a:spAutoFit/>
          </a:bodyPr>
          <a:lstStyle/>
          <a:p>
            <a:pPr algn="ctr"/>
            <a:r>
              <a:rPr kumimoji="1" lang="en-US" altLang="ja-JP" sz="1000" b="1" dirty="0">
                <a:latin typeface="Arial" panose="020B0604020202020204" pitchFamily="34" charset="0"/>
                <a:cs typeface="Arial" panose="020B0604020202020204" pitchFamily="34" charset="0"/>
              </a:rPr>
              <a:t>PCB divide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6794335-D912-40EF-8766-9F8041BA48C8}"/>
              </a:ext>
            </a:extLst>
          </p:cNvPr>
          <p:cNvSpPr/>
          <p:nvPr/>
        </p:nvSpPr>
        <p:spPr>
          <a:xfrm>
            <a:off x="3698317" y="5403563"/>
            <a:ext cx="1035577" cy="315047"/>
          </a:xfrm>
          <a:prstGeom prst="rect">
            <a:avLst/>
          </a:prstGeom>
        </p:spPr>
        <p:txBody>
          <a:bodyPr wrap="square" lIns="7200" tIns="0" rIns="7200" bIns="7200" anchor="t" anchorCtr="0">
            <a:spAutoFit/>
          </a:bodyPr>
          <a:lstStyle/>
          <a:p>
            <a:pPr algn="ctr"/>
            <a:r>
              <a:rPr kumimoji="1" lang="en-US" altLang="ja-JP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Monozukuri</a:t>
            </a:r>
            <a:r>
              <a:rPr kumimoji="1" lang="en-US" altLang="ja-JP" sz="1000" b="1" dirty="0">
                <a:latin typeface="Arial" panose="020B0604020202020204" pitchFamily="34" charset="0"/>
                <a:cs typeface="Arial" panose="020B0604020202020204" pitchFamily="34" charset="0"/>
              </a:rPr>
              <a:t> patrol</a:t>
            </a:r>
          </a:p>
        </p:txBody>
      </p:sp>
      <p:pic>
        <p:nvPicPr>
          <p:cNvPr id="88" name="Picture 3">
            <a:extLst>
              <a:ext uri="{FF2B5EF4-FFF2-40B4-BE49-F238E27FC236}">
                <a16:creationId xmlns:a16="http://schemas.microsoft.com/office/drawing/2014/main" id="{E1598543-0C0B-40AE-9064-5F7A9AF23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878712" y="6183399"/>
            <a:ext cx="775422" cy="57378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0" name="Rectangle 129">
            <a:extLst>
              <a:ext uri="{FF2B5EF4-FFF2-40B4-BE49-F238E27FC236}">
                <a16:creationId xmlns:a16="http://schemas.microsoft.com/office/drawing/2014/main" id="{F8EC8A72-799D-4BBD-8AC8-2C6972E470B9}"/>
              </a:ext>
            </a:extLst>
          </p:cNvPr>
          <p:cNvSpPr/>
          <p:nvPr/>
        </p:nvSpPr>
        <p:spPr>
          <a:xfrm>
            <a:off x="2467512" y="3570385"/>
            <a:ext cx="4313291" cy="253492"/>
          </a:xfrm>
          <a:prstGeom prst="rect">
            <a:avLst/>
          </a:prstGeom>
        </p:spPr>
        <p:txBody>
          <a:bodyPr wrap="square" lIns="7200" tIns="0" rIns="7200" bIns="7200" anchor="t" anchorCtr="0">
            <a:spAutoFit/>
          </a:bodyPr>
          <a:lstStyle/>
          <a:p>
            <a:r>
              <a:rPr kumimoji="1" lang="en-US" altLang="ja-JP" sz="1600" u="sng" dirty="0">
                <a:solidFill>
                  <a:srgbClr val="0F20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3</a:t>
            </a:r>
            <a:r>
              <a:rPr kumimoji="1" lang="en-US" altLang="ja-JP" sz="1600" dirty="0">
                <a:solidFill>
                  <a:srgbClr val="0F20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1"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QP reading method / English words</a:t>
            </a:r>
          </a:p>
        </p:txBody>
      </p:sp>
      <p:sp>
        <p:nvSpPr>
          <p:cNvPr id="131" name="四角形: 角を丸くする 22">
            <a:extLst>
              <a:ext uri="{FF2B5EF4-FFF2-40B4-BE49-F238E27FC236}">
                <a16:creationId xmlns:a16="http://schemas.microsoft.com/office/drawing/2014/main" id="{7E4E79D0-5D05-4E73-83BE-F7CD2CD87C13}"/>
              </a:ext>
            </a:extLst>
          </p:cNvPr>
          <p:cNvSpPr/>
          <p:nvPr/>
        </p:nvSpPr>
        <p:spPr>
          <a:xfrm>
            <a:off x="54141" y="1231944"/>
            <a:ext cx="9020241" cy="2714710"/>
          </a:xfrm>
          <a:prstGeom prst="roundRect">
            <a:avLst>
              <a:gd name="adj" fmla="val 843"/>
            </a:avLst>
          </a:prstGeom>
          <a:noFill/>
          <a:ln w="12700">
            <a:solidFill>
              <a:schemeClr val="bg1">
                <a:lumMod val="50000"/>
              </a:schemeClr>
            </a:solidFill>
            <a:headEnd/>
            <a:tailEnd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anchor="t"/>
          <a:lstStyle/>
          <a:p>
            <a:pPr>
              <a:lnSpc>
                <a:spcPct val="150000"/>
              </a:lnSpc>
            </a:pPr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4E96798-C86D-4F91-9563-2CFDFEC427F6}"/>
              </a:ext>
            </a:extLst>
          </p:cNvPr>
          <p:cNvSpPr/>
          <p:nvPr/>
        </p:nvSpPr>
        <p:spPr>
          <a:xfrm>
            <a:off x="5436" y="1223159"/>
            <a:ext cx="54978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b="1" dirty="0">
                <a:solidFill>
                  <a:srgbClr val="0000FF"/>
                </a:solidFill>
                <a:latin typeface="Arial "/>
                <a:sym typeface="Wingdings" panose="05000000000000000000" pitchFamily="2" charset="2"/>
              </a:rPr>
              <a:t> </a:t>
            </a:r>
            <a:r>
              <a:rPr lang="en-US" altLang="ja-JP" sz="1600" b="1" dirty="0">
                <a:solidFill>
                  <a:srgbClr val="0000FF"/>
                </a:solidFill>
                <a:latin typeface="Arial "/>
              </a:rPr>
              <a:t>&lt;MQA&gt;  Holding </a:t>
            </a:r>
            <a:r>
              <a:rPr lang="en-US" altLang="ja-JP" sz="1600" b="1" dirty="0">
                <a:solidFill>
                  <a:srgbClr val="0000FF"/>
                </a:solidFill>
                <a:latin typeface="Arial "/>
                <a:sym typeface="Wingdings" panose="05000000000000000000" pitchFamily="2" charset="2"/>
              </a:rPr>
              <a:t>M</a:t>
            </a:r>
            <a:r>
              <a:rPr lang="en-US" altLang="ja-JP" sz="1600" b="1" dirty="0">
                <a:solidFill>
                  <a:srgbClr val="0000FF"/>
                </a:solidFill>
                <a:latin typeface="Arial "/>
              </a:rPr>
              <a:t>onthly training &amp; contest class</a:t>
            </a:r>
            <a:endParaRPr lang="en-US" sz="1600" b="1" dirty="0">
              <a:solidFill>
                <a:srgbClr val="0000FF"/>
              </a:solidFill>
              <a:latin typeface="Arial "/>
            </a:endParaRP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D7A894BD-08E0-445E-AA23-428887384D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6594" y="1634497"/>
            <a:ext cx="810765" cy="5466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D63593D8-6DB6-477D-B29F-3627DCC78B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4936" y="1637116"/>
            <a:ext cx="742482" cy="5466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5DEB9896-B69D-440C-A71C-51B84B9317F4}"/>
              </a:ext>
            </a:extLst>
          </p:cNvPr>
          <p:cNvSpPr/>
          <p:nvPr/>
        </p:nvSpPr>
        <p:spPr>
          <a:xfrm>
            <a:off x="-1588" y="2637450"/>
            <a:ext cx="59871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b="1" dirty="0">
                <a:solidFill>
                  <a:srgbClr val="0000FF"/>
                </a:solidFill>
                <a:latin typeface="Arial "/>
                <a:sym typeface="Wingdings" panose="05000000000000000000" pitchFamily="2" charset="2"/>
              </a:rPr>
              <a:t> &lt;IPQC&gt;  Holding 3 class level up knowledge </a:t>
            </a:r>
            <a:endParaRPr lang="en-US" sz="1600" b="1" dirty="0">
              <a:solidFill>
                <a:srgbClr val="0000FF"/>
              </a:solidFill>
              <a:latin typeface="Arial 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B9ADFECF-4F6D-4C3C-BA3C-2DC497F73F30}"/>
              </a:ext>
            </a:extLst>
          </p:cNvPr>
          <p:cNvSpPr/>
          <p:nvPr/>
        </p:nvSpPr>
        <p:spPr>
          <a:xfrm>
            <a:off x="2410696" y="1564335"/>
            <a:ext cx="3701699" cy="253492"/>
          </a:xfrm>
          <a:prstGeom prst="rect">
            <a:avLst/>
          </a:prstGeom>
        </p:spPr>
        <p:txBody>
          <a:bodyPr wrap="square" lIns="7200" tIns="0" rIns="7200" bIns="7200" anchor="t" anchorCtr="0">
            <a:spAutoFit/>
          </a:bodyPr>
          <a:lstStyle/>
          <a:p>
            <a:r>
              <a:rPr kumimoji="1" lang="en-US" altLang="ja-JP" sz="1600" dirty="0">
                <a:solidFill>
                  <a:srgbClr val="0F20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❶ </a:t>
            </a:r>
            <a:r>
              <a:rPr kumimoji="1" lang="en-US" altLang="ja-JP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 all issues in month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0312E85-DF45-4E9A-B6B0-EF6975492A99}"/>
              </a:ext>
            </a:extLst>
          </p:cNvPr>
          <p:cNvSpPr/>
          <p:nvPr/>
        </p:nvSpPr>
        <p:spPr>
          <a:xfrm>
            <a:off x="2410696" y="1908755"/>
            <a:ext cx="3474875" cy="253492"/>
          </a:xfrm>
          <a:prstGeom prst="rect">
            <a:avLst/>
          </a:prstGeom>
        </p:spPr>
        <p:txBody>
          <a:bodyPr wrap="square" lIns="7200" tIns="0" rIns="7200" bIns="7200" anchor="t" anchorCtr="0">
            <a:spAutoFit/>
          </a:bodyPr>
          <a:lstStyle/>
          <a:p>
            <a:r>
              <a:rPr kumimoji="1" lang="en-US" altLang="ja-JP" sz="1600" dirty="0">
                <a:solidFill>
                  <a:srgbClr val="0F20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❷ </a:t>
            </a:r>
            <a:r>
              <a:rPr kumimoji="1" lang="en-US" altLang="ja-JP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Making training &amp; testing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90294BE8-E386-4BE5-8813-33F012BFFEDF}"/>
              </a:ext>
            </a:extLst>
          </p:cNvPr>
          <p:cNvSpPr/>
          <p:nvPr/>
        </p:nvSpPr>
        <p:spPr>
          <a:xfrm>
            <a:off x="2410696" y="2270870"/>
            <a:ext cx="3474875" cy="253492"/>
          </a:xfrm>
          <a:prstGeom prst="rect">
            <a:avLst/>
          </a:prstGeom>
        </p:spPr>
        <p:txBody>
          <a:bodyPr wrap="square" lIns="7200" tIns="0" rIns="7200" bIns="7200" anchor="t" anchorCtr="0">
            <a:spAutoFit/>
          </a:bodyPr>
          <a:lstStyle/>
          <a:p>
            <a:r>
              <a:rPr kumimoji="1" lang="en-US" altLang="ja-JP" sz="1600" dirty="0">
                <a:solidFill>
                  <a:srgbClr val="0F20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❸ </a:t>
            </a:r>
            <a:r>
              <a:rPr kumimoji="1" lang="en-US" altLang="ja-JP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Scoring and evaluation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1DDDAD89-6A33-4C2A-93E5-C1C5B08F9D54}"/>
              </a:ext>
            </a:extLst>
          </p:cNvPr>
          <p:cNvSpPr/>
          <p:nvPr/>
        </p:nvSpPr>
        <p:spPr>
          <a:xfrm>
            <a:off x="347519" y="2357757"/>
            <a:ext cx="15902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latin typeface="Arial "/>
              </a:rPr>
              <a:t>(From Sep.2023)</a:t>
            </a:r>
            <a:endParaRPr lang="en-US" sz="1400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FBF88CC2-2B24-4146-B173-2CBB17E822B4}"/>
              </a:ext>
            </a:extLst>
          </p:cNvPr>
          <p:cNvSpPr/>
          <p:nvPr/>
        </p:nvSpPr>
        <p:spPr>
          <a:xfrm>
            <a:off x="2467512" y="2934814"/>
            <a:ext cx="2894819" cy="253492"/>
          </a:xfrm>
          <a:prstGeom prst="rect">
            <a:avLst/>
          </a:prstGeom>
        </p:spPr>
        <p:txBody>
          <a:bodyPr wrap="square" lIns="7200" tIns="0" rIns="7200" bIns="7200" anchor="t" anchorCtr="0">
            <a:spAutoFit/>
          </a:bodyPr>
          <a:lstStyle/>
          <a:p>
            <a:r>
              <a:rPr kumimoji="1" lang="en-US" altLang="ja-JP" sz="1600" u="sng" dirty="0">
                <a:solidFill>
                  <a:srgbClr val="0F20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1</a:t>
            </a:r>
            <a:r>
              <a:rPr kumimoji="1" lang="en-US" altLang="ja-JP" sz="1600" dirty="0">
                <a:solidFill>
                  <a:srgbClr val="0F20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1" lang="en-US" altLang="ja-JP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Patrol &amp; solving skill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18658B9C-FBE3-4AFF-97D1-096F155305F9}"/>
              </a:ext>
            </a:extLst>
          </p:cNvPr>
          <p:cNvSpPr/>
          <p:nvPr/>
        </p:nvSpPr>
        <p:spPr>
          <a:xfrm>
            <a:off x="2467512" y="3251794"/>
            <a:ext cx="2957253" cy="253492"/>
          </a:xfrm>
          <a:prstGeom prst="rect">
            <a:avLst/>
          </a:prstGeom>
        </p:spPr>
        <p:txBody>
          <a:bodyPr wrap="square" lIns="7200" tIns="0" rIns="7200" bIns="7200" anchor="t" anchorCtr="0">
            <a:spAutoFit/>
          </a:bodyPr>
          <a:lstStyle/>
          <a:p>
            <a:r>
              <a:rPr kumimoji="1" lang="en-US" altLang="ja-JP" sz="1600" u="sng" dirty="0">
                <a:solidFill>
                  <a:srgbClr val="0F20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2</a:t>
            </a:r>
            <a:r>
              <a:rPr kumimoji="1" lang="en-US" altLang="ja-JP" sz="1600" dirty="0">
                <a:solidFill>
                  <a:srgbClr val="0F20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1"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Important Equipment 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ADCC48A-6C96-4A58-AF76-54E5C7CE37D3}"/>
              </a:ext>
            </a:extLst>
          </p:cNvPr>
          <p:cNvSpPr/>
          <p:nvPr/>
        </p:nvSpPr>
        <p:spPr>
          <a:xfrm>
            <a:off x="495136" y="3639312"/>
            <a:ext cx="10695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>
                <a:latin typeface="Arial "/>
              </a:rPr>
              <a:t>(Dec.2023)</a:t>
            </a:r>
            <a:endParaRPr lang="en-US" sz="1400" dirty="0"/>
          </a:p>
        </p:txBody>
      </p:sp>
      <p:pic>
        <p:nvPicPr>
          <p:cNvPr id="143" name="Picture 142">
            <a:extLst>
              <a:ext uri="{FF2B5EF4-FFF2-40B4-BE49-F238E27FC236}">
                <a16:creationId xmlns:a16="http://schemas.microsoft.com/office/drawing/2014/main" id="{BCB15EC6-10DF-498C-8EFE-4F43A528D49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1765"/>
          <a:stretch/>
        </p:blipFill>
        <p:spPr>
          <a:xfrm>
            <a:off x="224798" y="2977083"/>
            <a:ext cx="797854" cy="5744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F25AE82E-6F6F-478E-BB96-08603081339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1351512" y="2899640"/>
            <a:ext cx="590771" cy="7424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5" name="Rectangle 144">
            <a:extLst>
              <a:ext uri="{FF2B5EF4-FFF2-40B4-BE49-F238E27FC236}">
                <a16:creationId xmlns:a16="http://schemas.microsoft.com/office/drawing/2014/main" id="{DFD0CD3D-FCF4-4DA8-9849-32F672996E2F}"/>
              </a:ext>
            </a:extLst>
          </p:cNvPr>
          <p:cNvSpPr/>
          <p:nvPr/>
        </p:nvSpPr>
        <p:spPr>
          <a:xfrm>
            <a:off x="-46551" y="1965058"/>
            <a:ext cx="1232817" cy="323106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prstClr val="white"/>
                </a:solidFill>
                <a:effectLst>
                  <a:glow rad="127000">
                    <a:prstClr val="black"/>
                  </a:glo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Monthly training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67F62FC0-A8B9-4FFD-AFA7-5FA6594F60D4}"/>
              </a:ext>
            </a:extLst>
          </p:cNvPr>
          <p:cNvSpPr/>
          <p:nvPr/>
        </p:nvSpPr>
        <p:spPr>
          <a:xfrm>
            <a:off x="846497" y="2042518"/>
            <a:ext cx="1232817" cy="323106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prstClr val="white"/>
                </a:solidFill>
                <a:effectLst>
                  <a:glow rad="127000">
                    <a:prstClr val="black"/>
                  </a:glo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Contest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6FF5CB9-4060-413E-A0B9-3058677B3F9F}"/>
              </a:ext>
            </a:extLst>
          </p:cNvPr>
          <p:cNvSpPr/>
          <p:nvPr/>
        </p:nvSpPr>
        <p:spPr>
          <a:xfrm>
            <a:off x="-12613" y="3439853"/>
            <a:ext cx="1232817" cy="323106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prstClr val="white"/>
                </a:solidFill>
                <a:effectLst>
                  <a:glow rad="127000">
                    <a:prstClr val="black"/>
                  </a:glo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E04A45B-D064-49F3-ACCA-4815C1E03D0E}"/>
              </a:ext>
            </a:extLst>
          </p:cNvPr>
          <p:cNvSpPr/>
          <p:nvPr/>
        </p:nvSpPr>
        <p:spPr>
          <a:xfrm>
            <a:off x="1037143" y="3439853"/>
            <a:ext cx="1232817" cy="323106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prstClr val="white"/>
                </a:solidFill>
                <a:effectLst>
                  <a:glow rad="127000">
                    <a:prstClr val="black"/>
                  </a:glo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Contest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6E370047-1953-4912-9597-E6535A9AFFC9}"/>
              </a:ext>
            </a:extLst>
          </p:cNvPr>
          <p:cNvSpPr/>
          <p:nvPr/>
        </p:nvSpPr>
        <p:spPr>
          <a:xfrm>
            <a:off x="56905" y="864560"/>
            <a:ext cx="9017477" cy="334728"/>
          </a:xfrm>
          <a:prstGeom prst="rect">
            <a:avLst/>
          </a:prstGeom>
          <a:gradFill flip="none" rotWithShape="1">
            <a:gsLst>
              <a:gs pos="0">
                <a:srgbClr val="CCECFF"/>
              </a:gs>
              <a:gs pos="30000">
                <a:srgbClr val="99CCFF"/>
              </a:gs>
              <a:gs pos="100000">
                <a:srgbClr val="6699FF"/>
              </a:gs>
              <a:gs pos="100000">
                <a:srgbClr val="6699FF"/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>
            <a:softEdge rad="31750"/>
          </a:effectLst>
        </p:spPr>
        <p:txBody>
          <a:bodyPr rtlCol="0" anchor="ctr"/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altLang="ja-JP" b="1" dirty="0">
                <a:solidFill>
                  <a:prstClr val="white"/>
                </a:solidFill>
                <a:effectLst>
                  <a:glow rad="127000">
                    <a:prstClr val="black"/>
                  </a:glo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Action ❶ : Skill up MQA / IPQC about patrol &amp; knowledge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A672B288-04F3-4E11-B568-8B56A35B832F}"/>
              </a:ext>
            </a:extLst>
          </p:cNvPr>
          <p:cNvSpPr/>
          <p:nvPr/>
        </p:nvSpPr>
        <p:spPr>
          <a:xfrm>
            <a:off x="6541679" y="2654327"/>
            <a:ext cx="22468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ja-JP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600" b="1" dirty="0">
                <a:latin typeface="Arial" panose="020B0604020202020204" pitchFamily="34" charset="0"/>
                <a:cs typeface="Arial" panose="020B0604020202020204" pitchFamily="34" charset="0"/>
              </a:rPr>
              <a:t>● Total: 19 members</a:t>
            </a:r>
            <a:endParaRPr lang="en-US" sz="1600" dirty="0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29921B65-E0FB-4B07-9265-3F2C230FF89C}"/>
              </a:ext>
            </a:extLst>
          </p:cNvPr>
          <p:cNvSpPr/>
          <p:nvPr/>
        </p:nvSpPr>
        <p:spPr>
          <a:xfrm>
            <a:off x="6546152" y="3268037"/>
            <a:ext cx="22028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ja-JP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600" b="1" dirty="0">
                <a:latin typeface="Arial" panose="020B0604020202020204" pitchFamily="34" charset="0"/>
                <a:cs typeface="Arial" panose="020B0604020202020204" pitchFamily="34" charset="0"/>
              </a:rPr>
              <a:t>● Pass 100% exams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DBAA46C7-D7B8-4469-8C4F-E3F73D90922A}"/>
              </a:ext>
            </a:extLst>
          </p:cNvPr>
          <p:cNvSpPr/>
          <p:nvPr/>
        </p:nvSpPr>
        <p:spPr>
          <a:xfrm>
            <a:off x="6511829" y="1228223"/>
            <a:ext cx="2133084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ja-JP" sz="1600" b="1" dirty="0"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US" altLang="ja-JP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Total: 9 members</a:t>
            </a:r>
            <a:endParaRPr lang="en-US" sz="16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072F0F4-3A62-405F-A952-EC921B744641}"/>
              </a:ext>
            </a:extLst>
          </p:cNvPr>
          <p:cNvSpPr/>
          <p:nvPr/>
        </p:nvSpPr>
        <p:spPr>
          <a:xfrm>
            <a:off x="5711739" y="1483056"/>
            <a:ext cx="344517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ja-JP" sz="1400" dirty="0">
                <a:latin typeface="Arial" panose="020B0604020202020204" pitchFamily="34" charset="0"/>
                <a:cs typeface="Arial" panose="020B0604020202020204" pitchFamily="34" charset="0"/>
              </a:rPr>
              <a:t>Monthly testing result </a:t>
            </a:r>
            <a:r>
              <a:rPr lang="en-US" altLang="ja-JP" sz="1400" u="sng" dirty="0">
                <a:solidFill>
                  <a:srgbClr val="0000FF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(Pass score</a:t>
            </a:r>
            <a:r>
              <a:rPr lang="en-US" altLang="ja-JP" sz="1400" dirty="0">
                <a:solidFill>
                  <a:srgbClr val="0000FF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: ≥</a:t>
            </a: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80)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D7E90868-71FE-4BFE-8E9A-90EB9ADA57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0596329"/>
              </p:ext>
            </p:extLst>
          </p:nvPr>
        </p:nvGraphicFramePr>
        <p:xfrm>
          <a:off x="5944516" y="1745899"/>
          <a:ext cx="3034909" cy="9816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E44E2F85-C75E-42B9-967A-4DD6F0C1E966}"/>
              </a:ext>
            </a:extLst>
          </p:cNvPr>
          <p:cNvSpPr/>
          <p:nvPr/>
        </p:nvSpPr>
        <p:spPr>
          <a:xfrm flipV="1">
            <a:off x="7292981" y="3290010"/>
            <a:ext cx="837372" cy="159818"/>
          </a:xfrm>
          <a:prstGeom prst="triangle">
            <a:avLst>
              <a:gd name="adj" fmla="val 54051"/>
            </a:avLst>
          </a:prstGeom>
          <a:gradFill flip="none" rotWithShape="1">
            <a:gsLst>
              <a:gs pos="0">
                <a:srgbClr val="002060"/>
              </a:gs>
              <a:gs pos="37000">
                <a:srgbClr val="5778AA"/>
              </a:gs>
              <a:gs pos="49000">
                <a:srgbClr val="597AAC"/>
              </a:gs>
              <a:gs pos="100000">
                <a:srgbClr val="B9DCFF"/>
              </a:gs>
            </a:gsLst>
            <a:lin ang="5400000" scaled="1"/>
            <a:tileRect/>
          </a:gradFill>
          <a:ln>
            <a:noFill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383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"/>
          <p:cNvSpPr>
            <a:spLocks noChangeArrowheads="1"/>
          </p:cNvSpPr>
          <p:nvPr/>
        </p:nvSpPr>
        <p:spPr bwMode="auto">
          <a:xfrm>
            <a:off x="-1588" y="-26988"/>
            <a:ext cx="9144001" cy="479515"/>
          </a:xfrm>
          <a:prstGeom prst="rect">
            <a:avLst/>
          </a:prstGeom>
          <a:solidFill>
            <a:srgbClr val="000099"/>
          </a:solidFill>
          <a:ln w="9525" algn="ctr">
            <a:solidFill>
              <a:srgbClr val="0033CC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algn="ctr" eaLnBrk="1" hangingPunct="1">
              <a:buNone/>
            </a:pPr>
            <a:r>
              <a:rPr lang="en-US" altLang="ja-JP" sz="2400" b="1" dirty="0">
                <a:solidFill>
                  <a:schemeClr val="bg1"/>
                </a:solidFill>
                <a:ea typeface="HGP創英角ｺﾞｼｯｸUB" panose="020B0900000000000000" pitchFamily="50" charset="-128"/>
                <a:cs typeface="Arial" panose="020B0604020202020204" pitchFamily="34" charset="0"/>
              </a:rPr>
              <a:t>Detail Improvement Activity</a:t>
            </a:r>
          </a:p>
        </p:txBody>
      </p:sp>
      <p:sp>
        <p:nvSpPr>
          <p:cNvPr id="187" name="正方形/長方形 40"/>
          <p:cNvSpPr/>
          <p:nvPr/>
        </p:nvSpPr>
        <p:spPr>
          <a:xfrm>
            <a:off x="8212821" y="65388"/>
            <a:ext cx="789469" cy="28804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1500" b="1" dirty="0">
                <a:solidFill>
                  <a:schemeClr val="bg1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7/12</a:t>
            </a:r>
            <a:endParaRPr lang="ja-JP" altLang="en-US" sz="1500" b="1" dirty="0">
              <a:solidFill>
                <a:schemeClr val="bg1"/>
              </a:solidFill>
              <a:latin typeface="Arial" panose="020B0604020202020204" pitchFamily="34" charset="0"/>
              <a:ea typeface="HGP創英角ｺﾞｼｯｸUB" panose="020B0900000000000000" pitchFamily="50" charset="-128"/>
              <a:cs typeface="Arial" panose="020B0604020202020204" pitchFamily="34" charset="0"/>
            </a:endParaRPr>
          </a:p>
        </p:txBody>
      </p:sp>
      <p:sp>
        <p:nvSpPr>
          <p:cNvPr id="203" name="四角形: 角を丸くする 22">
            <a:extLst>
              <a:ext uri="{FF2B5EF4-FFF2-40B4-BE49-F238E27FC236}">
                <a16:creationId xmlns:a16="http://schemas.microsoft.com/office/drawing/2014/main" id="{0A6BF5A1-ECAC-4589-942B-059D5789E80D}"/>
              </a:ext>
            </a:extLst>
          </p:cNvPr>
          <p:cNvSpPr/>
          <p:nvPr/>
        </p:nvSpPr>
        <p:spPr>
          <a:xfrm>
            <a:off x="68438" y="1334294"/>
            <a:ext cx="8997914" cy="3044674"/>
          </a:xfrm>
          <a:prstGeom prst="roundRect">
            <a:avLst>
              <a:gd name="adj" fmla="val 843"/>
            </a:avLst>
          </a:prstGeom>
          <a:noFill/>
          <a:ln w="12700">
            <a:solidFill>
              <a:schemeClr val="bg1">
                <a:lumMod val="50000"/>
              </a:schemeClr>
            </a:solidFill>
            <a:headEnd/>
            <a:tailEnd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anchor="t"/>
          <a:lstStyle/>
          <a:p>
            <a:pPr>
              <a:lnSpc>
                <a:spcPct val="150000"/>
              </a:lnSpc>
            </a:pPr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40BAFBC7-B44B-423C-9030-994FCFA816B1}"/>
              </a:ext>
            </a:extLst>
          </p:cNvPr>
          <p:cNvSpPr/>
          <p:nvPr/>
        </p:nvSpPr>
        <p:spPr>
          <a:xfrm>
            <a:off x="28178" y="915253"/>
            <a:ext cx="9043630" cy="366133"/>
          </a:xfrm>
          <a:prstGeom prst="rect">
            <a:avLst/>
          </a:prstGeom>
          <a:gradFill flip="none" rotWithShape="1">
            <a:gsLst>
              <a:gs pos="0">
                <a:srgbClr val="CCECFF"/>
              </a:gs>
              <a:gs pos="30000">
                <a:srgbClr val="99CCFF"/>
              </a:gs>
              <a:gs pos="100000">
                <a:srgbClr val="6699FF"/>
              </a:gs>
              <a:gs pos="100000">
                <a:srgbClr val="6699FF"/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>
            <a:softEdge rad="31750"/>
          </a:effectLst>
        </p:spPr>
        <p:txBody>
          <a:bodyPr rtlCol="0" anchor="ctr"/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altLang="ja-JP" b="1" dirty="0">
                <a:solidFill>
                  <a:prstClr val="white"/>
                </a:solidFill>
                <a:effectLst>
                  <a:glow rad="127000">
                    <a:prstClr val="black"/>
                  </a:glo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Action 3 : Increase Quality Mind of operator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9CFE8C0-A744-4683-B8FF-D50C6889A69C}"/>
              </a:ext>
            </a:extLst>
          </p:cNvPr>
          <p:cNvGrpSpPr/>
          <p:nvPr/>
        </p:nvGrpSpPr>
        <p:grpSpPr>
          <a:xfrm>
            <a:off x="61680" y="4424702"/>
            <a:ext cx="9143613" cy="2314775"/>
            <a:chOff x="9305229" y="2592848"/>
            <a:chExt cx="9143613" cy="2792882"/>
          </a:xfrm>
        </p:grpSpPr>
        <p:sp>
          <p:nvSpPr>
            <p:cNvPr id="181" name="四角形: 角を丸くする 22">
              <a:extLst>
                <a:ext uri="{FF2B5EF4-FFF2-40B4-BE49-F238E27FC236}">
                  <a16:creationId xmlns:a16="http://schemas.microsoft.com/office/drawing/2014/main" id="{CB51985C-6B6B-4C4F-92ED-478F812E38F4}"/>
                </a:ext>
              </a:extLst>
            </p:cNvPr>
            <p:cNvSpPr/>
            <p:nvPr/>
          </p:nvSpPr>
          <p:spPr>
            <a:xfrm>
              <a:off x="9305229" y="3030106"/>
              <a:ext cx="9014565" cy="2098250"/>
            </a:xfrm>
            <a:prstGeom prst="roundRect">
              <a:avLst>
                <a:gd name="adj" fmla="val 843"/>
              </a:avLst>
            </a:prstGeom>
            <a:noFill/>
            <a:ln w="12700">
              <a:solidFill>
                <a:schemeClr val="bg1">
                  <a:lumMod val="50000"/>
                </a:schemeClr>
              </a:solidFill>
              <a:headEnd/>
              <a:tailEnd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anchor="t"/>
            <a:lstStyle/>
            <a:p>
              <a:pPr>
                <a:lnSpc>
                  <a:spcPct val="150000"/>
                </a:lnSpc>
              </a:pPr>
              <a:endPara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FA1AD55E-165C-4F08-9482-C6998F2A742F}"/>
                </a:ext>
              </a:extLst>
            </p:cNvPr>
            <p:cNvGrpSpPr/>
            <p:nvPr/>
          </p:nvGrpSpPr>
          <p:grpSpPr>
            <a:xfrm>
              <a:off x="12384682" y="2592848"/>
              <a:ext cx="3437227" cy="445616"/>
              <a:chOff x="5540906" y="4266769"/>
              <a:chExt cx="3437227" cy="445616"/>
            </a:xfrm>
          </p:grpSpPr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4C147BE1-0445-424E-B4FC-2ACE0B897533}"/>
                  </a:ext>
                </a:extLst>
              </p:cNvPr>
              <p:cNvSpPr/>
              <p:nvPr/>
            </p:nvSpPr>
            <p:spPr>
              <a:xfrm>
                <a:off x="5540906" y="4266769"/>
                <a:ext cx="3437227" cy="4456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ja-JP" b="1" dirty="0">
                    <a:solidFill>
                      <a:prstClr val="white"/>
                    </a:solidFill>
                    <a:effectLst>
                      <a:glow rad="127000">
                        <a:schemeClr val="accent1">
                          <a:lumMod val="75000"/>
                        </a:schemeClr>
                      </a:glow>
                    </a:effectLst>
                    <a:latin typeface="Arial" panose="020B0604020202020204" pitchFamily="34" charset="0"/>
                    <a:ea typeface="Meiryo UI" panose="020B0604030504040204" pitchFamily="50" charset="-128"/>
                    <a:cs typeface="Arial" panose="020B0604020202020204" pitchFamily="34" charset="0"/>
                  </a:rPr>
                  <a:t>Total Improvement Result: </a:t>
                </a:r>
              </a:p>
            </p:txBody>
          </p: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5F038122-FD3E-4415-808B-EA8C49940E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59440" y="4642732"/>
                <a:ext cx="2760133" cy="0"/>
              </a:xfrm>
              <a:prstGeom prst="line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18CA2BB-D5FA-405A-9D44-D746F76FFF4B}"/>
                </a:ext>
              </a:extLst>
            </p:cNvPr>
            <p:cNvSpPr/>
            <p:nvPr/>
          </p:nvSpPr>
          <p:spPr>
            <a:xfrm>
              <a:off x="9854647" y="3056925"/>
              <a:ext cx="364272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MQA patrol result (Sep ~ Feb.2024) </a:t>
              </a:r>
              <a:endParaRPr lang="en-US" sz="1600" b="1" u="sng" dirty="0"/>
            </a:p>
          </p:txBody>
        </p:sp>
        <p:graphicFrame>
          <p:nvGraphicFramePr>
            <p:cNvPr id="52" name="Chart 51">
              <a:extLst>
                <a:ext uri="{FF2B5EF4-FFF2-40B4-BE49-F238E27FC236}">
                  <a16:creationId xmlns:a16="http://schemas.microsoft.com/office/drawing/2014/main" id="{6F6E5F78-EE05-47BD-8EC5-F7BCE0FFDFA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3680576"/>
                </p:ext>
              </p:extLst>
            </p:nvPr>
          </p:nvGraphicFramePr>
          <p:xfrm>
            <a:off x="9316430" y="3373956"/>
            <a:ext cx="3107918" cy="171662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6B1A7E2-7759-4AF4-8102-CCBAAA1D2F58}"/>
                </a:ext>
              </a:extLst>
            </p:cNvPr>
            <p:cNvSpPr/>
            <p:nvPr/>
          </p:nvSpPr>
          <p:spPr>
            <a:xfrm>
              <a:off x="14883855" y="3030229"/>
              <a:ext cx="2759473" cy="4084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MQA / IPQC members skill</a:t>
              </a:r>
              <a:endParaRPr lang="en-US" sz="1600" b="1" u="sng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7BA8E88-64E0-40E6-97E5-59FB7D550029}"/>
                </a:ext>
              </a:extLst>
            </p:cNvPr>
            <p:cNvSpPr/>
            <p:nvPr/>
          </p:nvSpPr>
          <p:spPr>
            <a:xfrm>
              <a:off x="10002990" y="3373954"/>
              <a:ext cx="327773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1400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Risk ratio find out &gt;70% (From Oct)</a:t>
              </a:r>
            </a:p>
          </p:txBody>
        </p:sp>
        <p:sp>
          <p:nvSpPr>
            <p:cNvPr id="59" name="Rounded Rectangle 70">
              <a:extLst>
                <a:ext uri="{FF2B5EF4-FFF2-40B4-BE49-F238E27FC236}">
                  <a16:creationId xmlns:a16="http://schemas.microsoft.com/office/drawing/2014/main" id="{1CBA2B89-DFC3-43B7-A615-5DC0754F015E}"/>
                </a:ext>
              </a:extLst>
            </p:cNvPr>
            <p:cNvSpPr/>
            <p:nvPr/>
          </p:nvSpPr>
          <p:spPr bwMode="auto">
            <a:xfrm>
              <a:off x="13766750" y="3943947"/>
              <a:ext cx="1556974" cy="25051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en-GB" altLang="ja-JP" sz="1400" kern="0" dirty="0">
                <a:solidFill>
                  <a:prstClr val="black"/>
                </a:solidFill>
                <a:latin typeface="Arial"/>
                <a:ea typeface="HGP創英角ｺﾞｼｯｸUB" panose="020B0900000000000000" pitchFamily="50" charset="-128"/>
                <a:cs typeface="Arial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4C63D57-FC7D-4AEF-ACBE-2E102CFD451E}"/>
                </a:ext>
              </a:extLst>
            </p:cNvPr>
            <p:cNvSpPr/>
            <p:nvPr/>
          </p:nvSpPr>
          <p:spPr>
            <a:xfrm>
              <a:off x="17756620" y="3510536"/>
              <a:ext cx="692222" cy="40011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ja-JP" sz="20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3.1 </a:t>
              </a:r>
            </a:p>
          </p:txBody>
        </p:sp>
        <p:grpSp>
          <p:nvGrpSpPr>
            <p:cNvPr id="63" name="Group 79">
              <a:extLst>
                <a:ext uri="{FF2B5EF4-FFF2-40B4-BE49-F238E27FC236}">
                  <a16:creationId xmlns:a16="http://schemas.microsoft.com/office/drawing/2014/main" id="{E4841ABE-2BBE-4523-AE88-7A34E5C10E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170792" y="3065109"/>
              <a:ext cx="2730533" cy="2320621"/>
              <a:chOff x="-560442" y="2845460"/>
              <a:chExt cx="6442636" cy="6080708"/>
            </a:xfrm>
          </p:grpSpPr>
          <p:graphicFrame>
            <p:nvGraphicFramePr>
              <p:cNvPr id="64" name="Object 80">
                <a:extLst>
                  <a:ext uri="{FF2B5EF4-FFF2-40B4-BE49-F238E27FC236}">
                    <a16:creationId xmlns:a16="http://schemas.microsoft.com/office/drawing/2014/main" id="{4E82B453-85B6-4070-8D90-76BB015E774B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-560442" y="4108041"/>
              <a:ext cx="6442636" cy="392361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65" name="Rectangle 40">
                <a:extLst>
                  <a:ext uri="{FF2B5EF4-FFF2-40B4-BE49-F238E27FC236}">
                    <a16:creationId xmlns:a16="http://schemas.microsoft.com/office/drawing/2014/main" id="{5376562A-93E9-44C2-8441-C6B4265BE8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532480" y="4250684"/>
                <a:ext cx="2275541" cy="2528759"/>
              </a:xfrm>
              <a:prstGeom prst="rect">
                <a:avLst/>
              </a:prstGeom>
              <a:noFill/>
              <a:ln>
                <a:noFill/>
              </a:ln>
              <a:effectLst>
                <a:prstShdw prst="shdw17" dist="17961" dir="2700000">
                  <a:srgbClr val="000000">
                    <a:alpha val="50000"/>
                  </a:srgbClr>
                </a:prst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000000">
                        <a:alpha val="39999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88072" tIns="44035" rIns="88072" bIns="44035" anchor="ctr">
                <a:spAutoFit/>
              </a:bodyPr>
              <a:lstStyle/>
              <a:p>
                <a:pPr defTabSz="881063">
                  <a:spcBef>
                    <a:spcPct val="50000"/>
                  </a:spcBef>
                </a:pPr>
                <a:r>
                  <a:rPr lang="en-US" altLang="ja-JP" sz="1200" b="1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Patrol</a:t>
                </a:r>
              </a:p>
              <a:p>
                <a:pPr defTabSz="881063">
                  <a:spcBef>
                    <a:spcPct val="50000"/>
                  </a:spcBef>
                </a:pPr>
                <a:r>
                  <a:rPr lang="en-US" altLang="ja-JP" sz="1200" b="1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Skill</a:t>
                </a:r>
              </a:p>
            </p:txBody>
          </p:sp>
          <p:sp>
            <p:nvSpPr>
              <p:cNvPr id="66" name="Rectangle 41">
                <a:extLst>
                  <a:ext uri="{FF2B5EF4-FFF2-40B4-BE49-F238E27FC236}">
                    <a16:creationId xmlns:a16="http://schemas.microsoft.com/office/drawing/2014/main" id="{28C1558F-15F4-4845-A94A-F4E9529AB6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1911" y="3702891"/>
                <a:ext cx="1651072" cy="3800950"/>
              </a:xfrm>
              <a:prstGeom prst="rect">
                <a:avLst/>
              </a:prstGeom>
              <a:noFill/>
              <a:ln>
                <a:noFill/>
              </a:ln>
              <a:effectLst>
                <a:prstShdw prst="shdw17" dist="17961" dir="2700000">
                  <a:srgbClr val="000000">
                    <a:alpha val="50000"/>
                  </a:srgbClr>
                </a:prst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000000">
                        <a:alpha val="39999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88072" tIns="44035" rIns="88072" bIns="44035" anchor="ctr">
                <a:spAutoFit/>
              </a:bodyPr>
              <a:lstStyle/>
              <a:p>
                <a:pPr defTabSz="881063">
                  <a:spcBef>
                    <a:spcPct val="50000"/>
                  </a:spcBef>
                </a:pPr>
                <a:r>
                  <a:rPr lang="en-US" altLang="ja-JP" sz="1200" b="1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Team work</a:t>
                </a:r>
              </a:p>
            </p:txBody>
          </p:sp>
          <p:sp>
            <p:nvSpPr>
              <p:cNvPr id="67" name="Rectangle 42">
                <a:extLst>
                  <a:ext uri="{FF2B5EF4-FFF2-40B4-BE49-F238E27FC236}">
                    <a16:creationId xmlns:a16="http://schemas.microsoft.com/office/drawing/2014/main" id="{A1A4F446-901A-49D4-A090-537703FB15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4176" y="6821475"/>
                <a:ext cx="3567797" cy="2104693"/>
              </a:xfrm>
              <a:prstGeom prst="rect">
                <a:avLst/>
              </a:prstGeom>
              <a:noFill/>
              <a:ln>
                <a:noFill/>
              </a:ln>
              <a:effectLst>
                <a:prstShdw prst="shdw17" dist="17961" dir="2700000">
                  <a:srgbClr val="000000">
                    <a:alpha val="50000"/>
                  </a:srgbClr>
                </a:prst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000000">
                        <a:alpha val="39999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88072" tIns="44035" rIns="88072" bIns="44035" anchor="ctr">
                <a:spAutoFit/>
              </a:bodyPr>
              <a:lstStyle/>
              <a:p>
                <a:pPr defTabSz="881063">
                  <a:spcBef>
                    <a:spcPct val="50000"/>
                  </a:spcBef>
                </a:pPr>
                <a:r>
                  <a:rPr lang="en-US" altLang="ja-JP" sz="1200" b="1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Communication</a:t>
                </a:r>
              </a:p>
            </p:txBody>
          </p:sp>
          <p:sp>
            <p:nvSpPr>
              <p:cNvPr id="68" name="Rectangle 43">
                <a:extLst>
                  <a:ext uri="{FF2B5EF4-FFF2-40B4-BE49-F238E27FC236}">
                    <a16:creationId xmlns:a16="http://schemas.microsoft.com/office/drawing/2014/main" id="{2FCCBFD8-6BCE-4AD1-8BCF-613A1EA969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428998" y="7229641"/>
                <a:ext cx="6210971" cy="1256564"/>
              </a:xfrm>
              <a:prstGeom prst="rect">
                <a:avLst/>
              </a:prstGeom>
              <a:noFill/>
              <a:ln>
                <a:noFill/>
              </a:ln>
              <a:effectLst>
                <a:prstShdw prst="shdw17" dist="17961" dir="2700000">
                  <a:srgbClr val="000000">
                    <a:alpha val="50000"/>
                  </a:srgbClr>
                </a:prst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000000">
                        <a:alpha val="39999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88072" tIns="44035" rIns="88072" bIns="44035" anchor="ctr">
                <a:spAutoFit/>
              </a:bodyPr>
              <a:lstStyle/>
              <a:p>
                <a:pPr defTabSz="881063">
                  <a:spcBef>
                    <a:spcPct val="50000"/>
                  </a:spcBef>
                </a:pPr>
                <a:r>
                  <a:rPr lang="en-US" altLang="ja-JP" sz="1200" b="1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Knowledge</a:t>
                </a:r>
              </a:p>
            </p:txBody>
          </p:sp>
          <p:sp>
            <p:nvSpPr>
              <p:cNvPr id="69" name="Rectangle 44">
                <a:extLst>
                  <a:ext uri="{FF2B5EF4-FFF2-40B4-BE49-F238E27FC236}">
                    <a16:creationId xmlns:a16="http://schemas.microsoft.com/office/drawing/2014/main" id="{B21A5527-7996-4F9E-A114-C894319BB8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1147" y="2845460"/>
                <a:ext cx="3802322" cy="2104693"/>
              </a:xfrm>
              <a:prstGeom prst="rect">
                <a:avLst/>
              </a:prstGeom>
              <a:noFill/>
              <a:ln>
                <a:noFill/>
              </a:ln>
              <a:effectLst>
                <a:prstShdw prst="shdw17" dist="17961" dir="2700000">
                  <a:srgbClr val="000000">
                    <a:alpha val="50000"/>
                  </a:srgbClr>
                </a:prst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000000">
                        <a:alpha val="39999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88072" tIns="44035" rIns="88072" bIns="44035" anchor="ctr">
                <a:spAutoFit/>
              </a:bodyPr>
              <a:lstStyle/>
              <a:p>
                <a:pPr defTabSz="881063">
                  <a:spcBef>
                    <a:spcPct val="50000"/>
                  </a:spcBef>
                </a:pPr>
                <a:r>
                  <a:rPr lang="en-US" altLang="ja-JP" sz="1200" b="1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Problem Solving</a:t>
                </a:r>
              </a:p>
            </p:txBody>
          </p:sp>
        </p:grp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79635CF-7693-49FB-8415-156202A2C7A9}"/>
                </a:ext>
              </a:extLst>
            </p:cNvPr>
            <p:cNvSpPr/>
            <p:nvPr/>
          </p:nvSpPr>
          <p:spPr>
            <a:xfrm>
              <a:off x="17685089" y="4402038"/>
              <a:ext cx="69222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24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4.3</a:t>
              </a:r>
              <a:endPara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71" name="テキスト ボックス 16">
              <a:extLst>
                <a:ext uri="{FF2B5EF4-FFF2-40B4-BE49-F238E27FC236}">
                  <a16:creationId xmlns:a16="http://schemas.microsoft.com/office/drawing/2014/main" id="{155E2F8D-7D88-4ECF-8AB9-91FA71CA25B4}"/>
                </a:ext>
              </a:extLst>
            </p:cNvPr>
            <p:cNvSpPr txBox="1"/>
            <p:nvPr/>
          </p:nvSpPr>
          <p:spPr>
            <a:xfrm>
              <a:off x="16883279" y="3517761"/>
              <a:ext cx="99738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300" b="1">
                  <a:solidFill>
                    <a:prstClr val="white"/>
                  </a:solidFill>
                  <a:effectLst>
                    <a:glow rad="101600">
                      <a:srgbClr val="FF0000">
                        <a:alpha val="60000"/>
                      </a:srgbClr>
                    </a:glow>
                  </a:effectLst>
                  <a:latin typeface="Arial" panose="020B0604020202020204" pitchFamily="34" charset="0"/>
                  <a:ea typeface="Meiryo UI" panose="020B0604030504040204" pitchFamily="50" charset="-128"/>
                  <a:cs typeface="Arial" panose="020B0604020202020204" pitchFamily="34" charset="0"/>
                </a:defRPr>
              </a:lvl1pPr>
            </a:lstStyle>
            <a:p>
              <a:r>
                <a:rPr lang="en-US" altLang="ja-JP" sz="1800" dirty="0"/>
                <a:t>Before</a:t>
              </a:r>
              <a:endParaRPr lang="ja-JP" altLang="en-US" sz="1800" dirty="0"/>
            </a:p>
          </p:txBody>
        </p:sp>
        <p:sp>
          <p:nvSpPr>
            <p:cNvPr id="72" name="テキスト ボックス 16">
              <a:extLst>
                <a:ext uri="{FF2B5EF4-FFF2-40B4-BE49-F238E27FC236}">
                  <a16:creationId xmlns:a16="http://schemas.microsoft.com/office/drawing/2014/main" id="{0173C87A-6B38-4DBD-8ADF-C82DDC2750E3}"/>
                </a:ext>
              </a:extLst>
            </p:cNvPr>
            <p:cNvSpPr txBox="1"/>
            <p:nvPr/>
          </p:nvSpPr>
          <p:spPr>
            <a:xfrm>
              <a:off x="16850689" y="4379532"/>
              <a:ext cx="99738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300" b="1">
                  <a:solidFill>
                    <a:prstClr val="white"/>
                  </a:solidFill>
                  <a:effectLst>
                    <a:glow rad="101600">
                      <a:srgbClr val="FF0000">
                        <a:alpha val="60000"/>
                      </a:srgbClr>
                    </a:glow>
                  </a:effectLst>
                  <a:latin typeface="Arial" panose="020B0604020202020204" pitchFamily="34" charset="0"/>
                  <a:ea typeface="Meiryo UI" panose="020B0604030504040204" pitchFamily="50" charset="-128"/>
                  <a:cs typeface="Arial" panose="020B0604020202020204" pitchFamily="34" charset="0"/>
                </a:defRPr>
              </a:lvl1pPr>
            </a:lstStyle>
            <a:p>
              <a:r>
                <a:rPr lang="en-US" altLang="ja-JP" sz="2400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</a:rPr>
                <a:t>After</a:t>
              </a:r>
              <a:endParaRPr lang="ja-JP" altLang="en-US" sz="24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73" name="Isosceles Triangle 72">
              <a:extLst>
                <a:ext uri="{FF2B5EF4-FFF2-40B4-BE49-F238E27FC236}">
                  <a16:creationId xmlns:a16="http://schemas.microsoft.com/office/drawing/2014/main" id="{56DA4030-27ED-4692-AC81-F5ADC990AE8A}"/>
                </a:ext>
              </a:extLst>
            </p:cNvPr>
            <p:cNvSpPr/>
            <p:nvPr/>
          </p:nvSpPr>
          <p:spPr>
            <a:xfrm flipV="1">
              <a:off x="17017753" y="4008103"/>
              <a:ext cx="1060583" cy="240316"/>
            </a:xfrm>
            <a:prstGeom prst="triangle">
              <a:avLst>
                <a:gd name="adj" fmla="val 54051"/>
              </a:avLst>
            </a:prstGeom>
            <a:gradFill flip="none" rotWithShape="1">
              <a:gsLst>
                <a:gs pos="0">
                  <a:srgbClr val="002060"/>
                </a:gs>
                <a:gs pos="37000">
                  <a:srgbClr val="5778AA"/>
                </a:gs>
                <a:gs pos="49000">
                  <a:srgbClr val="597AAC"/>
                </a:gs>
                <a:gs pos="100000">
                  <a:srgbClr val="B9DCFF"/>
                </a:gs>
              </a:gsLst>
              <a:lin ang="5400000" scaled="1"/>
              <a:tileRect/>
            </a:gra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square"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EA20805-C4A0-4D2E-A224-819227C5F5A4}"/>
                </a:ext>
              </a:extLst>
            </p:cNvPr>
            <p:cNvCxnSpPr>
              <a:cxnSpLocks/>
            </p:cNvCxnSpPr>
            <p:nvPr/>
          </p:nvCxnSpPr>
          <p:spPr>
            <a:xfrm>
              <a:off x="13958988" y="3039655"/>
              <a:ext cx="0" cy="2098250"/>
            </a:xfrm>
            <a:prstGeom prst="line">
              <a:avLst/>
            </a:prstGeom>
            <a:ln w="12700"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A6BAE219-D70E-4102-99F9-D3FFDBEEFD59}"/>
              </a:ext>
            </a:extLst>
          </p:cNvPr>
          <p:cNvSpPr/>
          <p:nvPr/>
        </p:nvSpPr>
        <p:spPr>
          <a:xfrm>
            <a:off x="57243" y="6526164"/>
            <a:ext cx="9014565" cy="27630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Mind of all operators are increased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444D446-E03F-486B-9DA6-5C0350C89FF6}"/>
              </a:ext>
            </a:extLst>
          </p:cNvPr>
          <p:cNvSpPr/>
          <p:nvPr/>
        </p:nvSpPr>
        <p:spPr>
          <a:xfrm>
            <a:off x="35609" y="1321967"/>
            <a:ext cx="84842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ja-JP" sz="1600" b="1" dirty="0">
                <a:solidFill>
                  <a:srgbClr val="0000FF"/>
                </a:solidFill>
                <a:latin typeface="Arial "/>
                <a:sym typeface="Wingdings" panose="05000000000000000000" pitchFamily="2" charset="2"/>
              </a:rPr>
              <a:t>Transfer 4M training document to FA side</a:t>
            </a:r>
            <a:r>
              <a:rPr lang="en-US" altLang="ja-JP" sz="1600" b="1" dirty="0">
                <a:solidFill>
                  <a:srgbClr val="0000FF"/>
                </a:solidFill>
                <a:latin typeface="Arial "/>
              </a:rPr>
              <a:t> (Apr.2023)</a:t>
            </a:r>
            <a:endParaRPr lang="en-US" sz="1600" b="1" dirty="0">
              <a:solidFill>
                <a:srgbClr val="0000FF"/>
              </a:solidFill>
              <a:latin typeface="Arial 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A6D8A-97B6-49FE-B45C-EA8F0AEA9B1C}"/>
              </a:ext>
            </a:extLst>
          </p:cNvPr>
          <p:cNvSpPr/>
          <p:nvPr/>
        </p:nvSpPr>
        <p:spPr>
          <a:xfrm>
            <a:off x="5390837" y="1323589"/>
            <a:ext cx="37599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► 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Monthly training for all operators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12AE540-40C5-4764-BFEE-96101CC496CB}"/>
              </a:ext>
            </a:extLst>
          </p:cNvPr>
          <p:cNvSpPr/>
          <p:nvPr/>
        </p:nvSpPr>
        <p:spPr>
          <a:xfrm>
            <a:off x="44983" y="1641307"/>
            <a:ext cx="84842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 startAt="2"/>
            </a:pPr>
            <a:r>
              <a:rPr lang="en-US" altLang="ja-JP" sz="1600" b="1" dirty="0">
                <a:solidFill>
                  <a:srgbClr val="0000FF"/>
                </a:solidFill>
                <a:latin typeface="Arial "/>
              </a:rPr>
              <a:t>Making Smart WI video project to remind operator always     </a:t>
            </a:r>
          </a:p>
          <a:p>
            <a:r>
              <a:rPr lang="en-US" altLang="ja-JP" sz="1600" dirty="0">
                <a:latin typeface="Arial "/>
              </a:rPr>
              <a:t>      Apply Model: MW–SCV3C (Sample) </a:t>
            </a:r>
            <a:r>
              <a:rPr lang="en-US" altLang="ja-JP" sz="1600" dirty="0">
                <a:latin typeface="Arial "/>
                <a:sym typeface="Wingdings" panose="05000000000000000000" pitchFamily="2" charset="2"/>
              </a:rPr>
              <a:t> Transfer making method to FE side after done</a:t>
            </a:r>
            <a:endParaRPr lang="en-US" sz="1600" dirty="0">
              <a:latin typeface="Arial 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E00B115-3175-44DC-B4FB-4641615AF2C0}"/>
              </a:ext>
            </a:extLst>
          </p:cNvPr>
          <p:cNvSpPr/>
          <p:nvPr/>
        </p:nvSpPr>
        <p:spPr>
          <a:xfrm>
            <a:off x="127494" y="3619760"/>
            <a:ext cx="1255716" cy="713704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06EDDAF-1CBF-4CE4-81D6-75F522F42C32}"/>
              </a:ext>
            </a:extLst>
          </p:cNvPr>
          <p:cNvSpPr/>
          <p:nvPr/>
        </p:nvSpPr>
        <p:spPr>
          <a:xfrm>
            <a:off x="15235" y="3624772"/>
            <a:ext cx="1478005" cy="209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PHU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FE Manager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/ FE members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18B56D6-A1EB-4457-AA5C-39E92D9FB2F3}"/>
              </a:ext>
            </a:extLst>
          </p:cNvPr>
          <p:cNvGrpSpPr/>
          <p:nvPr/>
        </p:nvGrpSpPr>
        <p:grpSpPr>
          <a:xfrm>
            <a:off x="464825" y="2632979"/>
            <a:ext cx="1961564" cy="608110"/>
            <a:chOff x="223742" y="1895926"/>
            <a:chExt cx="4060459" cy="1059947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4EAF5FC5-61B2-439A-82CE-40BBF3D94B3F}"/>
                </a:ext>
              </a:extLst>
            </p:cNvPr>
            <p:cNvSpPr/>
            <p:nvPr/>
          </p:nvSpPr>
          <p:spPr>
            <a:xfrm>
              <a:off x="223742" y="1936599"/>
              <a:ext cx="4060459" cy="101927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48F754D-7ACC-46DC-9985-D59290DD7E4F}"/>
                </a:ext>
              </a:extLst>
            </p:cNvPr>
            <p:cNvSpPr/>
            <p:nvPr/>
          </p:nvSpPr>
          <p:spPr>
            <a:xfrm>
              <a:off x="1636972" y="2533022"/>
              <a:ext cx="2589106" cy="3508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0" rIns="91440" bIns="0"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en-US" sz="1400" b="0" dirty="0"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MQA Leader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B3CFFC8-DADE-4557-BF10-9F4C5327C513}"/>
                </a:ext>
              </a:extLst>
            </p:cNvPr>
            <p:cNvSpPr/>
            <p:nvPr/>
          </p:nvSpPr>
          <p:spPr>
            <a:xfrm>
              <a:off x="1859287" y="1895926"/>
              <a:ext cx="2144476" cy="2968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baseline="0" dirty="0"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THANH</a:t>
              </a:r>
              <a:endParaRPr lang="en-US" sz="14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104" name="Picture 103">
            <a:extLst>
              <a:ext uri="{FF2B5EF4-FFF2-40B4-BE49-F238E27FC236}">
                <a16:creationId xmlns:a16="http://schemas.microsoft.com/office/drawing/2014/main" id="{E1B9600F-EB09-4BD8-B2C6-8032892963DF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2133" y="2697656"/>
            <a:ext cx="608904" cy="590801"/>
          </a:xfrm>
          <a:prstGeom prst="ellipse">
            <a:avLst/>
          </a:prstGeom>
          <a:ln w="34925" cmpd="thinThick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0D825A41-8CC6-4FD7-8AA2-FC3A8FEC5CA5}"/>
              </a:ext>
            </a:extLst>
          </p:cNvPr>
          <p:cNvSpPr/>
          <p:nvPr/>
        </p:nvSpPr>
        <p:spPr>
          <a:xfrm>
            <a:off x="1493240" y="3619761"/>
            <a:ext cx="1255716" cy="718529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7F9DB39-92FC-46AA-8657-A2D405CFC5A7}"/>
              </a:ext>
            </a:extLst>
          </p:cNvPr>
          <p:cNvSpPr/>
          <p:nvPr/>
        </p:nvSpPr>
        <p:spPr>
          <a:xfrm>
            <a:off x="1383210" y="3921432"/>
            <a:ext cx="1478005" cy="3958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91440" bIns="0"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sz="1400" b="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M</a:t>
            </a:r>
            <a:r>
              <a:rPr lang="en-US" sz="140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 </a:t>
            </a:r>
            <a:r>
              <a:rPr lang="en-US" sz="1400" b="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Manager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1ABE07B-6528-40A8-A486-17880EF4A733}"/>
              </a:ext>
            </a:extLst>
          </p:cNvPr>
          <p:cNvSpPr/>
          <p:nvPr/>
        </p:nvSpPr>
        <p:spPr>
          <a:xfrm>
            <a:off x="1522426" y="3610227"/>
            <a:ext cx="1224186" cy="170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baseline="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VIET</a:t>
            </a:r>
            <a:endParaRPr lang="en-US" sz="1400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28B251A1-2667-4C19-8C83-1B67A49C5496}"/>
              </a:ext>
            </a:extLst>
          </p:cNvPr>
          <p:cNvSpPr/>
          <p:nvPr/>
        </p:nvSpPr>
        <p:spPr>
          <a:xfrm>
            <a:off x="1357643" y="4145007"/>
            <a:ext cx="1478005" cy="201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91440" bIns="0"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sz="14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/ </a:t>
            </a:r>
            <a:r>
              <a:rPr lang="en-US" sz="140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FA members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2F2BA83-445D-467F-AE68-88F46C25B9D3}"/>
              </a:ext>
            </a:extLst>
          </p:cNvPr>
          <p:cNvCxnSpPr>
            <a:cxnSpLocks/>
          </p:cNvCxnSpPr>
          <p:nvPr/>
        </p:nvCxnSpPr>
        <p:spPr>
          <a:xfrm>
            <a:off x="1438014" y="3241089"/>
            <a:ext cx="0" cy="2582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F279901D-861D-4A2F-B5A6-17E9A7A9CF3E}"/>
              </a:ext>
            </a:extLst>
          </p:cNvPr>
          <p:cNvCxnSpPr>
            <a:cxnSpLocks/>
          </p:cNvCxnSpPr>
          <p:nvPr/>
        </p:nvCxnSpPr>
        <p:spPr>
          <a:xfrm flipH="1">
            <a:off x="755353" y="3504376"/>
            <a:ext cx="138975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9096A737-F4CC-4B56-8D60-A88F34D31682}"/>
              </a:ext>
            </a:extLst>
          </p:cNvPr>
          <p:cNvCxnSpPr>
            <a:cxnSpLocks/>
            <a:stCxn id="95" idx="0"/>
          </p:cNvCxnSpPr>
          <p:nvPr/>
        </p:nvCxnSpPr>
        <p:spPr>
          <a:xfrm flipV="1">
            <a:off x="755352" y="3499364"/>
            <a:ext cx="1" cy="1203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F62FFD0D-20B6-492C-9050-F54F52568107}"/>
              </a:ext>
            </a:extLst>
          </p:cNvPr>
          <p:cNvCxnSpPr>
            <a:cxnSpLocks/>
          </p:cNvCxnSpPr>
          <p:nvPr/>
        </p:nvCxnSpPr>
        <p:spPr>
          <a:xfrm flipV="1">
            <a:off x="2145107" y="3499364"/>
            <a:ext cx="0" cy="1203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431C4C57-5F10-459A-BDC8-6ACDE47E6286}"/>
              </a:ext>
            </a:extLst>
          </p:cNvPr>
          <p:cNvSpPr/>
          <p:nvPr/>
        </p:nvSpPr>
        <p:spPr>
          <a:xfrm>
            <a:off x="2930640" y="2100086"/>
            <a:ext cx="3887846" cy="1181813"/>
          </a:xfrm>
          <a:prstGeom prst="roundRect">
            <a:avLst/>
          </a:prstGeom>
        </p:spPr>
        <p:txBody>
          <a:bodyPr wrap="square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Project Content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Making WI video of each process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(Hight light caution points) Repeated play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D2C34C08-7803-4270-9AB5-136A76F826E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1884" r="7091"/>
          <a:stretch/>
        </p:blipFill>
        <p:spPr>
          <a:xfrm>
            <a:off x="6530583" y="2266971"/>
            <a:ext cx="2479035" cy="92023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E8CD645-B21F-4AA5-9E68-D89FF13A76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7496" y="2288699"/>
            <a:ext cx="402015" cy="372113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891185A6-DEBE-4440-8CD7-8B9E4B8F37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2667" y="2255185"/>
            <a:ext cx="402015" cy="372113"/>
          </a:xfrm>
          <a:prstGeom prst="rect">
            <a:avLst/>
          </a:prstGeom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E5A4F208-0A4B-4360-B890-30C9CEFFA492}"/>
              </a:ext>
            </a:extLst>
          </p:cNvPr>
          <p:cNvSpPr/>
          <p:nvPr/>
        </p:nvSpPr>
        <p:spPr>
          <a:xfrm>
            <a:off x="6365380" y="2461273"/>
            <a:ext cx="1518734" cy="261610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prstClr val="white"/>
                </a:solidFill>
                <a:effectLst>
                  <a:glow rad="127000">
                    <a:prstClr val="black"/>
                  </a:glo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Tablet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45F4DC8-9ABE-4028-AE9F-F238A7835EB0}"/>
              </a:ext>
            </a:extLst>
          </p:cNvPr>
          <p:cNvSpPr/>
          <p:nvPr/>
        </p:nvSpPr>
        <p:spPr>
          <a:xfrm>
            <a:off x="7692951" y="2434282"/>
            <a:ext cx="1518734" cy="261610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prstClr val="white"/>
                </a:solidFill>
                <a:effectLst>
                  <a:glow rad="127000">
                    <a:prstClr val="black"/>
                  </a:glo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Tablet</a:t>
            </a: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B1D9B3AC-71B3-4B6F-B045-891B8355AD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618183"/>
              </p:ext>
            </p:extLst>
          </p:nvPr>
        </p:nvGraphicFramePr>
        <p:xfrm>
          <a:off x="3047394" y="3270983"/>
          <a:ext cx="5969112" cy="10578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2238">
                  <a:extLst>
                    <a:ext uri="{9D8B030D-6E8A-4147-A177-3AD203B41FA5}">
                      <a16:colId xmlns:a16="http://schemas.microsoft.com/office/drawing/2014/main" val="1155988425"/>
                    </a:ext>
                  </a:extLst>
                </a:gridCol>
                <a:gridCol w="3137774">
                  <a:extLst>
                    <a:ext uri="{9D8B030D-6E8A-4147-A177-3AD203B41FA5}">
                      <a16:colId xmlns:a16="http://schemas.microsoft.com/office/drawing/2014/main" val="2960793297"/>
                    </a:ext>
                  </a:extLst>
                </a:gridCol>
                <a:gridCol w="2409100">
                  <a:extLst>
                    <a:ext uri="{9D8B030D-6E8A-4147-A177-3AD203B41FA5}">
                      <a16:colId xmlns:a16="http://schemas.microsoft.com/office/drawing/2014/main" val="3902996621"/>
                    </a:ext>
                  </a:extLst>
                </a:gridCol>
              </a:tblGrid>
              <a:tr h="34122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List Jobs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Progress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254314"/>
                  </a:ext>
                </a:extLst>
              </a:tr>
              <a:tr h="2388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List processes / each step of process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Jan.2023 &lt;DONE&gt;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6199147"/>
                  </a:ext>
                </a:extLst>
              </a:tr>
              <a:tr h="2388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Summary risky / caution points list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Jan.2023 &lt;DONE&gt;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7250410"/>
                  </a:ext>
                </a:extLst>
              </a:tr>
              <a:tr h="2388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Making video for each process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 40% (2/6 processes)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694123"/>
                  </a:ext>
                </a:extLst>
              </a:tr>
            </a:tbl>
          </a:graphicData>
        </a:graphic>
      </p:graphicFrame>
      <p:sp>
        <p:nvSpPr>
          <p:cNvPr id="62" name="角丸四角形 2">
            <a:extLst>
              <a:ext uri="{FF2B5EF4-FFF2-40B4-BE49-F238E27FC236}">
                <a16:creationId xmlns:a16="http://schemas.microsoft.com/office/drawing/2014/main" id="{C825F24A-83AE-42EC-9D6C-C0E49932C9AF}"/>
              </a:ext>
            </a:extLst>
          </p:cNvPr>
          <p:cNvSpPr/>
          <p:nvPr/>
        </p:nvSpPr>
        <p:spPr>
          <a:xfrm>
            <a:off x="57243" y="486801"/>
            <a:ext cx="1350215" cy="38446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b"/>
          <a:lstStyle/>
          <a:p>
            <a:pPr algn="ctr">
              <a:defRPr/>
            </a:pPr>
            <a:r>
              <a:rPr lang="en-US" altLang="ja-JP" sz="2000" b="1" dirty="0"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</a:rPr>
              <a:t>Issue</a:t>
            </a:r>
            <a:r>
              <a:rPr lang="en-US" altLang="ja-JP" sz="2400" b="1" dirty="0"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ja-JP" sz="2000" b="1" dirty="0"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</a:t>
            </a:r>
            <a:endParaRPr kumimoji="1" lang="ja-JP" altLang="en-US" sz="2400" b="1" dirty="0">
              <a:latin typeface="Arial" panose="020B0604020202020204" pitchFamily="34" charset="0"/>
              <a:ea typeface="HGSSoeiKakugothicUB" panose="020B09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7E9F7B1-3512-4CE0-9A93-EC336AF36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9120" y="481430"/>
            <a:ext cx="7607637" cy="38983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1600" b="1" dirty="0" err="1">
                <a:solidFill>
                  <a:srgbClr val="FF0000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Monozukuri</a:t>
            </a:r>
            <a:r>
              <a:rPr lang="en-US" altLang="ja-JP" sz="1600" b="1" dirty="0">
                <a:solidFill>
                  <a:srgbClr val="FF0000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 issues happen in OQC / Market with high ratio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77C8D3A-37A2-4F92-9D95-41B9EC9A14E2}"/>
              </a:ext>
            </a:extLst>
          </p:cNvPr>
          <p:cNvSpPr/>
          <p:nvPr/>
        </p:nvSpPr>
        <p:spPr>
          <a:xfrm>
            <a:off x="5700961" y="2178862"/>
            <a:ext cx="140577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Showing video</a:t>
            </a:r>
          </a:p>
          <a:p>
            <a:pPr algn="ctr"/>
            <a:r>
              <a:rPr lang="en-US" sz="11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(Repeat)</a:t>
            </a:r>
            <a:endParaRPr lang="en-US" sz="1100" dirty="0">
              <a:solidFill>
                <a:srgbClr val="0000FF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6395793-5D29-4158-B285-65C7460C3393}"/>
              </a:ext>
            </a:extLst>
          </p:cNvPr>
          <p:cNvSpPr/>
          <p:nvPr/>
        </p:nvSpPr>
        <p:spPr>
          <a:xfrm>
            <a:off x="876703" y="2252067"/>
            <a:ext cx="10502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Arial "/>
              </a:rPr>
              <a:t>Jan.2024</a:t>
            </a:r>
            <a:endParaRPr lang="en-US" sz="1600" b="1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25EAC6E-99FB-4017-BA5C-8373404DD409}"/>
              </a:ext>
            </a:extLst>
          </p:cNvPr>
          <p:cNvSpPr/>
          <p:nvPr/>
        </p:nvSpPr>
        <p:spPr>
          <a:xfrm>
            <a:off x="7225462" y="2180549"/>
            <a:ext cx="1089276" cy="434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Highlight caution point </a:t>
            </a:r>
            <a:endParaRPr lang="en-US" sz="11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3601C2A-7ACE-4418-AEB0-C7FCF30ADB42}"/>
              </a:ext>
            </a:extLst>
          </p:cNvPr>
          <p:cNvSpPr/>
          <p:nvPr/>
        </p:nvSpPr>
        <p:spPr>
          <a:xfrm>
            <a:off x="3164694" y="5477638"/>
            <a:ext cx="17168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OQC problem</a:t>
            </a:r>
            <a:endParaRPr lang="en-US" sz="1400" b="1" u="sng" dirty="0"/>
          </a:p>
        </p:txBody>
      </p:sp>
      <p:sp>
        <p:nvSpPr>
          <p:cNvPr id="84" name="Rectangle 4">
            <a:extLst>
              <a:ext uri="{FF2B5EF4-FFF2-40B4-BE49-F238E27FC236}">
                <a16:creationId xmlns:a16="http://schemas.microsoft.com/office/drawing/2014/main" id="{F3061F4A-17D6-433F-A3A6-CB0460FA02A9}"/>
              </a:ext>
            </a:extLst>
          </p:cNvPr>
          <p:cNvSpPr/>
          <p:nvPr/>
        </p:nvSpPr>
        <p:spPr>
          <a:xfrm>
            <a:off x="3321869" y="5778735"/>
            <a:ext cx="138757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en-US" altLang="ja-JP" sz="14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Monozukuri</a:t>
            </a:r>
            <a:r>
              <a:rPr lang="en-US" altLang="ja-JP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issue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ADD836F-D070-4D18-8226-1A5036D8C04D}"/>
              </a:ext>
            </a:extLst>
          </p:cNvPr>
          <p:cNvCxnSpPr>
            <a:cxnSpLocks/>
          </p:cNvCxnSpPr>
          <p:nvPr/>
        </p:nvCxnSpPr>
        <p:spPr>
          <a:xfrm>
            <a:off x="3319174" y="5583836"/>
            <a:ext cx="0" cy="722979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7169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"/>
          <p:cNvSpPr>
            <a:spLocks noChangeArrowheads="1"/>
          </p:cNvSpPr>
          <p:nvPr/>
        </p:nvSpPr>
        <p:spPr bwMode="auto">
          <a:xfrm>
            <a:off x="-1588" y="-26988"/>
            <a:ext cx="9144001" cy="479515"/>
          </a:xfrm>
          <a:prstGeom prst="rect">
            <a:avLst/>
          </a:prstGeom>
          <a:solidFill>
            <a:srgbClr val="000099"/>
          </a:solidFill>
          <a:ln w="9525" algn="ctr">
            <a:solidFill>
              <a:srgbClr val="0033CC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algn="ctr" eaLnBrk="1" hangingPunct="1">
              <a:buNone/>
            </a:pPr>
            <a:r>
              <a:rPr lang="en-US" altLang="ja-JP" sz="2400" b="1" dirty="0">
                <a:solidFill>
                  <a:schemeClr val="bg1"/>
                </a:solidFill>
                <a:ea typeface="HGP創英角ｺﾞｼｯｸUB" panose="020B0900000000000000" pitchFamily="50" charset="-128"/>
                <a:cs typeface="Arial" panose="020B0604020202020204" pitchFamily="34" charset="0"/>
              </a:rPr>
              <a:t>Detail Improvement Activity</a:t>
            </a:r>
          </a:p>
        </p:txBody>
      </p:sp>
      <p:sp>
        <p:nvSpPr>
          <p:cNvPr id="187" name="正方形/長方形 40"/>
          <p:cNvSpPr/>
          <p:nvPr/>
        </p:nvSpPr>
        <p:spPr>
          <a:xfrm>
            <a:off x="8212821" y="65388"/>
            <a:ext cx="789469" cy="28804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1500" b="1" dirty="0">
                <a:solidFill>
                  <a:schemeClr val="bg1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8/12</a:t>
            </a:r>
            <a:endParaRPr lang="ja-JP" altLang="en-US" sz="1500" b="1" dirty="0">
              <a:solidFill>
                <a:schemeClr val="bg1"/>
              </a:solidFill>
              <a:latin typeface="Arial" panose="020B0604020202020204" pitchFamily="34" charset="0"/>
              <a:ea typeface="HGP創英角ｺﾞｼｯｸUB" panose="020B0900000000000000" pitchFamily="50" charset="-128"/>
              <a:cs typeface="Arial" panose="020B060402020202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DFCA8A4-8F54-43AE-8A01-3A3F77188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9120" y="481431"/>
            <a:ext cx="7607637" cy="402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1600" b="1" dirty="0">
                <a:solidFill>
                  <a:srgbClr val="FF0000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Still happen HARENCHI issue for new category</a:t>
            </a:r>
          </a:p>
        </p:txBody>
      </p:sp>
      <p:sp>
        <p:nvSpPr>
          <p:cNvPr id="77" name="角丸四角形 2">
            <a:extLst>
              <a:ext uri="{FF2B5EF4-FFF2-40B4-BE49-F238E27FC236}">
                <a16:creationId xmlns:a16="http://schemas.microsoft.com/office/drawing/2014/main" id="{A0C91FD3-0976-4167-AE3F-A5F8BB380A3E}"/>
              </a:ext>
            </a:extLst>
          </p:cNvPr>
          <p:cNvSpPr/>
          <p:nvPr/>
        </p:nvSpPr>
        <p:spPr>
          <a:xfrm>
            <a:off x="57243" y="475862"/>
            <a:ext cx="1350215" cy="40792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b"/>
          <a:lstStyle/>
          <a:p>
            <a:pPr algn="ctr">
              <a:defRPr/>
            </a:pPr>
            <a:endParaRPr kumimoji="1" lang="ja-JP" altLang="en-US" b="1" dirty="0">
              <a:latin typeface="Arial" panose="020B0604020202020204" pitchFamily="34" charset="0"/>
              <a:ea typeface="HGSSoeiKakugothicUB" panose="020B09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95978303-DAF6-4536-BFC1-F63C1C3D1B61}"/>
              </a:ext>
            </a:extLst>
          </p:cNvPr>
          <p:cNvSpPr/>
          <p:nvPr/>
        </p:nvSpPr>
        <p:spPr>
          <a:xfrm>
            <a:off x="-52891" y="5721565"/>
            <a:ext cx="4750365" cy="1191816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Weekly meeting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Sharing Know-How &amp; Problem / Risky point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Review &amp; Discuss about C/M effectiveness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Ranking for each C/M </a:t>
            </a:r>
            <a:r>
              <a:rPr lang="en-US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Add into standards</a:t>
            </a:r>
            <a:endParaRPr lang="en-US" sz="16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1222D60F-8210-46F1-A0CE-1B858919A71B}"/>
              </a:ext>
            </a:extLst>
          </p:cNvPr>
          <p:cNvSpPr/>
          <p:nvPr/>
        </p:nvSpPr>
        <p:spPr>
          <a:xfrm>
            <a:off x="4639574" y="5837349"/>
            <a:ext cx="43984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Standardization for all new cat. before AQ1</a:t>
            </a:r>
            <a:endParaRPr lang="en-US" altLang="ja-JP" sz="16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1A4CD329-0F63-4353-9EBF-489568A052CB}"/>
              </a:ext>
            </a:extLst>
          </p:cNvPr>
          <p:cNvGrpSpPr/>
          <p:nvPr/>
        </p:nvGrpSpPr>
        <p:grpSpPr>
          <a:xfrm>
            <a:off x="4855863" y="6213053"/>
            <a:ext cx="4132092" cy="544186"/>
            <a:chOff x="4921890" y="4880333"/>
            <a:chExt cx="4392880" cy="424279"/>
          </a:xfrm>
        </p:grpSpPr>
        <p:sp>
          <p:nvSpPr>
            <p:cNvPr id="153" name="Rounded Rectangle 98">
              <a:extLst>
                <a:ext uri="{FF2B5EF4-FFF2-40B4-BE49-F238E27FC236}">
                  <a16:creationId xmlns:a16="http://schemas.microsoft.com/office/drawing/2014/main" id="{BFFAD19A-F000-4131-8176-DACF7E13C608}"/>
                </a:ext>
              </a:extLst>
            </p:cNvPr>
            <p:cNvSpPr/>
            <p:nvPr/>
          </p:nvSpPr>
          <p:spPr bwMode="auto">
            <a:xfrm>
              <a:off x="6489666" y="4917030"/>
              <a:ext cx="677486" cy="387582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 w="2857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kumimoji="1" lang="en-GB" sz="1000" dirty="0">
                <a:solidFill>
                  <a:prstClr val="black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54" name="Line 52">
              <a:extLst>
                <a:ext uri="{FF2B5EF4-FFF2-40B4-BE49-F238E27FC236}">
                  <a16:creationId xmlns:a16="http://schemas.microsoft.com/office/drawing/2014/main" id="{EAE4662A-AF7A-4F6C-B60F-DEBFBCB902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77153" y="5169742"/>
              <a:ext cx="3655195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Text Box 58">
              <a:extLst>
                <a:ext uri="{FF2B5EF4-FFF2-40B4-BE49-F238E27FC236}">
                  <a16:creationId xmlns:a16="http://schemas.microsoft.com/office/drawing/2014/main" id="{6E7370BE-B661-4038-99D3-1DD6BA2358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21890" y="4935377"/>
              <a:ext cx="540696" cy="1919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en-US" sz="1000" b="1" dirty="0">
                  <a:solidFill>
                    <a:prstClr val="black"/>
                  </a:solidFill>
                  <a:cs typeface="Arial" panose="020B0604020202020204" pitchFamily="34" charset="0"/>
                </a:rPr>
                <a:t>AQ0</a:t>
              </a:r>
              <a:endParaRPr kumimoji="0" lang="vi-VN" altLang="en-US" sz="1000" b="1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56" name="Text Box 61">
              <a:extLst>
                <a:ext uri="{FF2B5EF4-FFF2-40B4-BE49-F238E27FC236}">
                  <a16:creationId xmlns:a16="http://schemas.microsoft.com/office/drawing/2014/main" id="{C17DFED9-B3D1-467E-B7FC-0FC48D8D5D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08329" y="4919620"/>
              <a:ext cx="400403" cy="1919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en-US" sz="1000" b="1" dirty="0">
                  <a:solidFill>
                    <a:srgbClr val="0000FF"/>
                  </a:solidFill>
                  <a:cs typeface="Arial" panose="020B0604020202020204" pitchFamily="34" charset="0"/>
                </a:rPr>
                <a:t>R1</a:t>
              </a:r>
              <a:endParaRPr kumimoji="0" lang="vi-VN" altLang="en-US" sz="1000" b="1" dirty="0">
                <a:solidFill>
                  <a:srgbClr val="0000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57" name="Text Box 62">
              <a:extLst>
                <a:ext uri="{FF2B5EF4-FFF2-40B4-BE49-F238E27FC236}">
                  <a16:creationId xmlns:a16="http://schemas.microsoft.com/office/drawing/2014/main" id="{8684E95D-166B-4C30-8C3E-BA94BD26EF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76594" y="4890020"/>
              <a:ext cx="1179944" cy="2080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en-US" sz="1000" b="1" dirty="0">
                  <a:solidFill>
                    <a:prstClr val="black"/>
                  </a:solidFill>
                  <a:cs typeface="Arial" panose="020B0604020202020204" pitchFamily="34" charset="0"/>
                </a:rPr>
                <a:t>PMP/MP</a:t>
              </a:r>
              <a:endParaRPr kumimoji="0" lang="vi-VN" altLang="en-US" sz="1000" b="1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58" name="Text Box 64">
              <a:extLst>
                <a:ext uri="{FF2B5EF4-FFF2-40B4-BE49-F238E27FC236}">
                  <a16:creationId xmlns:a16="http://schemas.microsoft.com/office/drawing/2014/main" id="{133C0EAF-8399-43B5-A757-954EF03340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12922" y="4898116"/>
              <a:ext cx="722615" cy="2080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en-US" sz="1000" b="1" dirty="0">
                  <a:solidFill>
                    <a:prstClr val="black"/>
                  </a:solidFill>
                  <a:cs typeface="Arial" panose="020B0604020202020204" pitchFamily="34" charset="0"/>
                </a:rPr>
                <a:t>AQ1</a:t>
              </a:r>
              <a:endParaRPr kumimoji="0" lang="vi-VN" altLang="en-US" sz="1000" b="1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59" name="Oval 67">
              <a:extLst>
                <a:ext uri="{FF2B5EF4-FFF2-40B4-BE49-F238E27FC236}">
                  <a16:creationId xmlns:a16="http://schemas.microsoft.com/office/drawing/2014/main" id="{21CDF039-6D66-4609-8AD1-C0F947F4E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329" y="5098043"/>
              <a:ext cx="321415" cy="141687"/>
            </a:xfrm>
            <a:prstGeom prst="ellipse">
              <a:avLst/>
            </a:prstGeom>
            <a:solidFill>
              <a:srgbClr val="0F20C1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/>
              <a:endParaRPr lang="en-US" altLang="en-US" sz="100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60" name="Oval 68">
              <a:extLst>
                <a:ext uri="{FF2B5EF4-FFF2-40B4-BE49-F238E27FC236}">
                  <a16:creationId xmlns:a16="http://schemas.microsoft.com/office/drawing/2014/main" id="{17F72D80-237A-4689-B81D-BAD9CE6D2A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58782" y="5098043"/>
              <a:ext cx="321414" cy="141687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/>
              <a:endParaRPr lang="en-US" altLang="en-US" sz="100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61" name="Rectangle 76">
              <a:extLst>
                <a:ext uri="{FF2B5EF4-FFF2-40B4-BE49-F238E27FC236}">
                  <a16:creationId xmlns:a16="http://schemas.microsoft.com/office/drawing/2014/main" id="{6321891B-443D-40C7-AC4A-DD29C0C0E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7153" y="5092413"/>
              <a:ext cx="412597" cy="15013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/>
              <a:endParaRPr lang="en-US" altLang="en-US" sz="100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62" name="Rectangle 79">
              <a:extLst>
                <a:ext uri="{FF2B5EF4-FFF2-40B4-BE49-F238E27FC236}">
                  <a16:creationId xmlns:a16="http://schemas.microsoft.com/office/drawing/2014/main" id="{B1FF178D-EB98-4E5F-B687-8C78F8F4D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3890" y="5092413"/>
              <a:ext cx="412595" cy="15013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/>
              <a:endParaRPr lang="en-US" altLang="en-US" sz="100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63" name="Text Box 166">
              <a:extLst>
                <a:ext uri="{FF2B5EF4-FFF2-40B4-BE49-F238E27FC236}">
                  <a16:creationId xmlns:a16="http://schemas.microsoft.com/office/drawing/2014/main" id="{F5B9DC51-4B72-410E-9E40-89EE32C74C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63267" y="4880333"/>
              <a:ext cx="731732" cy="2080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en-US" sz="1000" b="1" dirty="0">
                  <a:solidFill>
                    <a:prstClr val="black"/>
                  </a:solidFill>
                  <a:cs typeface="Arial" panose="020B0604020202020204" pitchFamily="34" charset="0"/>
                </a:rPr>
                <a:t>AQ2</a:t>
              </a:r>
              <a:endParaRPr kumimoji="0" lang="vi-VN" altLang="en-US" sz="1000" b="1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64" name="Rectangle 167">
              <a:extLst>
                <a:ext uri="{FF2B5EF4-FFF2-40B4-BE49-F238E27FC236}">
                  <a16:creationId xmlns:a16="http://schemas.microsoft.com/office/drawing/2014/main" id="{D7E54E25-81F0-4F68-BD5F-D408061F9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4904" y="5092413"/>
              <a:ext cx="412597" cy="15013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/>
              <a:endParaRPr lang="en-US" altLang="en-US" sz="100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65" name="Rectangle 167">
              <a:extLst>
                <a:ext uri="{FF2B5EF4-FFF2-40B4-BE49-F238E27FC236}">
                  <a16:creationId xmlns:a16="http://schemas.microsoft.com/office/drawing/2014/main" id="{E771F1FE-D706-4C79-B97A-B0C09EF83C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3942" y="5088415"/>
              <a:ext cx="465908" cy="154259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/>
              <a:endParaRPr lang="en-US" altLang="en-US" sz="100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66" name="Text Box 166">
              <a:extLst>
                <a:ext uri="{FF2B5EF4-FFF2-40B4-BE49-F238E27FC236}">
                  <a16:creationId xmlns:a16="http://schemas.microsoft.com/office/drawing/2014/main" id="{9007F6F8-ED7D-4A28-AE41-8B8E22687D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59711" y="4881488"/>
              <a:ext cx="855059" cy="1919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en-US" sz="1000" b="1" dirty="0">
                  <a:solidFill>
                    <a:prstClr val="black"/>
                  </a:solidFill>
                  <a:cs typeface="Arial" panose="020B0604020202020204" pitchFamily="34" charset="0"/>
                </a:rPr>
                <a:t>Shipment</a:t>
              </a:r>
              <a:endParaRPr kumimoji="0" lang="vi-VN" altLang="en-US" sz="1000" b="1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</p:grp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0FD8D3C5-CEC7-4282-B67A-A2BF687441B7}"/>
              </a:ext>
            </a:extLst>
          </p:cNvPr>
          <p:cNvCxnSpPr>
            <a:cxnSpLocks/>
          </p:cNvCxnSpPr>
          <p:nvPr/>
        </p:nvCxnSpPr>
        <p:spPr>
          <a:xfrm>
            <a:off x="5044229" y="4504461"/>
            <a:ext cx="3706281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9C6B6445-5A82-466E-9FEF-07FE85796CC7}"/>
              </a:ext>
            </a:extLst>
          </p:cNvPr>
          <p:cNvCxnSpPr>
            <a:cxnSpLocks/>
          </p:cNvCxnSpPr>
          <p:nvPr/>
        </p:nvCxnSpPr>
        <p:spPr>
          <a:xfrm>
            <a:off x="4631259" y="4417009"/>
            <a:ext cx="0" cy="2385759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Arrow: Right 172">
            <a:extLst>
              <a:ext uri="{FF2B5EF4-FFF2-40B4-BE49-F238E27FC236}">
                <a16:creationId xmlns:a16="http://schemas.microsoft.com/office/drawing/2014/main" id="{701B561E-D418-4513-91CD-4B0517599E9B}"/>
              </a:ext>
            </a:extLst>
          </p:cNvPr>
          <p:cNvSpPr/>
          <p:nvPr/>
        </p:nvSpPr>
        <p:spPr>
          <a:xfrm rot="1425654">
            <a:off x="6208550" y="6223590"/>
            <a:ext cx="237154" cy="191761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D3E631DC-731E-4C0D-90CE-5D1BDDA51CAD}"/>
              </a:ext>
            </a:extLst>
          </p:cNvPr>
          <p:cNvSpPr/>
          <p:nvPr/>
        </p:nvSpPr>
        <p:spPr>
          <a:xfrm>
            <a:off x="4934379" y="4161205"/>
            <a:ext cx="4063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prstClr val="white"/>
                </a:solidFill>
                <a:effectLst>
                  <a:glow rad="127000">
                    <a:schemeClr val="accent1">
                      <a:lumMod val="75000"/>
                    </a:schemeClr>
                  </a:glo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Improvement Result (Oct ~ Feb.24) </a:t>
            </a:r>
          </a:p>
        </p:txBody>
      </p:sp>
      <p:sp>
        <p:nvSpPr>
          <p:cNvPr id="177" name="四角形: 角を丸くする 22">
            <a:extLst>
              <a:ext uri="{FF2B5EF4-FFF2-40B4-BE49-F238E27FC236}">
                <a16:creationId xmlns:a16="http://schemas.microsoft.com/office/drawing/2014/main" id="{457CCDF9-7999-43DF-91D8-3472FE283571}"/>
              </a:ext>
            </a:extLst>
          </p:cNvPr>
          <p:cNvSpPr/>
          <p:nvPr/>
        </p:nvSpPr>
        <p:spPr>
          <a:xfrm>
            <a:off x="54391" y="3616109"/>
            <a:ext cx="9032366" cy="3186659"/>
          </a:xfrm>
          <a:prstGeom prst="roundRect">
            <a:avLst>
              <a:gd name="adj" fmla="val 843"/>
            </a:avLst>
          </a:prstGeom>
          <a:noFill/>
          <a:ln w="12700">
            <a:solidFill>
              <a:schemeClr val="bg1">
                <a:lumMod val="50000"/>
              </a:schemeClr>
            </a:solidFill>
            <a:headEnd/>
            <a:tailEnd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anchor="t"/>
          <a:lstStyle/>
          <a:p>
            <a:pPr>
              <a:lnSpc>
                <a:spcPct val="150000"/>
              </a:lnSpc>
            </a:pPr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A2858A-05FF-4928-A899-8DEFC029F3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l="14316"/>
          <a:stretch/>
        </p:blipFill>
        <p:spPr>
          <a:xfrm>
            <a:off x="8340591" y="3651108"/>
            <a:ext cx="697118" cy="50563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98" name="角丸四角形 2">
            <a:extLst>
              <a:ext uri="{FF2B5EF4-FFF2-40B4-BE49-F238E27FC236}">
                <a16:creationId xmlns:a16="http://schemas.microsoft.com/office/drawing/2014/main" id="{D7FA2198-563D-45BD-BDA5-360623A6F44E}"/>
              </a:ext>
            </a:extLst>
          </p:cNvPr>
          <p:cNvSpPr/>
          <p:nvPr/>
        </p:nvSpPr>
        <p:spPr>
          <a:xfrm>
            <a:off x="80718" y="452340"/>
            <a:ext cx="1350215" cy="40792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b"/>
          <a:lstStyle/>
          <a:p>
            <a:pPr algn="ctr">
              <a:defRPr/>
            </a:pPr>
            <a:r>
              <a:rPr lang="en-US" altLang="ja-JP" sz="2000" b="1" dirty="0"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</a:rPr>
              <a:t>Issue</a:t>
            </a:r>
            <a:r>
              <a:rPr lang="en-US" altLang="ja-JP" sz="2400" b="1" dirty="0"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ja-JP" sz="2000" b="1" dirty="0"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  <a:sym typeface="Wingdings 2"/>
              </a:rPr>
              <a:t></a:t>
            </a:r>
            <a:endParaRPr kumimoji="1" lang="ja-JP" altLang="en-US" b="1" dirty="0">
              <a:latin typeface="Arial" panose="020B0604020202020204" pitchFamily="34" charset="0"/>
              <a:ea typeface="HGSSoeiKakugothicUB" panose="020B09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00" name="四角形: 角を丸くする 69">
            <a:extLst>
              <a:ext uri="{FF2B5EF4-FFF2-40B4-BE49-F238E27FC236}">
                <a16:creationId xmlns:a16="http://schemas.microsoft.com/office/drawing/2014/main" id="{4DEF08EF-C8F3-48CE-AD58-890028688AB2}"/>
              </a:ext>
            </a:extLst>
          </p:cNvPr>
          <p:cNvSpPr/>
          <p:nvPr/>
        </p:nvSpPr>
        <p:spPr>
          <a:xfrm>
            <a:off x="57243" y="926049"/>
            <a:ext cx="4603311" cy="313577"/>
          </a:xfrm>
          <a:prstGeom prst="round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254000">
              <a:srgbClr val="FF0000"/>
            </a:innerShdw>
          </a:effectLst>
        </p:spPr>
        <p:txBody>
          <a:bodyPr vert="horz" wrap="none" lIns="91412" tIns="0" rIns="91412" bIns="0" numCol="1" rtlCol="0" anchor="ctr" anchorCtr="0" compatLnSpc="1">
            <a:prstTxWarp prst="textNoShape">
              <a:avLst/>
            </a:prstTxWarp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defRPr/>
            </a:pPr>
            <a:r>
              <a:rPr kumimoji="1" lang="en-GB" altLang="ja-JP" b="1" dirty="0">
                <a:solidFill>
                  <a:prstClr val="black"/>
                </a:solidFill>
                <a:latin typeface="Arial" panose="020B0604020202020204" pitchFamily="34" charset="0"/>
                <a:ea typeface="HGPSoeiKakugothicUB" panose="020B0900000000000000" pitchFamily="34" charset="-128"/>
                <a:cs typeface="Arial" pitchFamily="34" charset="0"/>
              </a:rPr>
              <a:t>TV - HARENCHI defect analysis</a:t>
            </a:r>
            <a:endParaRPr kumimoji="1" lang="ja-JP" altLang="en-US" b="1" dirty="0">
              <a:solidFill>
                <a:prstClr val="black"/>
              </a:solidFill>
              <a:latin typeface="Arial" panose="020B0604020202020204" pitchFamily="34" charset="0"/>
              <a:ea typeface="HGPSoeiKakugothicUB" panose="020B0900000000000000" pitchFamily="34" charset="-128"/>
              <a:cs typeface="Arial" pitchFamily="34" charset="0"/>
            </a:endParaRPr>
          </a:p>
        </p:txBody>
      </p:sp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40EC8239-CDD9-4A8A-8A19-FF2900CF8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474501"/>
              </p:ext>
            </p:extLst>
          </p:nvPr>
        </p:nvGraphicFramePr>
        <p:xfrm>
          <a:off x="162333" y="1373118"/>
          <a:ext cx="4407217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4613">
                  <a:extLst>
                    <a:ext uri="{9D8B030D-6E8A-4147-A177-3AD203B41FA5}">
                      <a16:colId xmlns:a16="http://schemas.microsoft.com/office/drawing/2014/main" val="3695596081"/>
                    </a:ext>
                  </a:extLst>
                </a:gridCol>
                <a:gridCol w="2372604">
                  <a:extLst>
                    <a:ext uri="{9D8B030D-6E8A-4147-A177-3AD203B41FA5}">
                      <a16:colId xmlns:a16="http://schemas.microsoft.com/office/drawing/2014/main" val="723964255"/>
                    </a:ext>
                  </a:extLst>
                </a:gridCol>
              </a:tblGrid>
              <a:tr h="25468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BD/BU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Jig control method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680281"/>
                  </a:ext>
                </a:extLst>
              </a:tr>
              <a:tr h="432962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KABD/ MEBD / SCBU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Control by checklist &amp; barcode daily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522933"/>
                  </a:ext>
                </a:extLst>
              </a:tr>
              <a:tr h="254684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VSBU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960624"/>
                  </a:ext>
                </a:extLst>
              </a:tr>
            </a:tbl>
          </a:graphicData>
        </a:graphic>
      </p:graphicFrame>
      <p:sp>
        <p:nvSpPr>
          <p:cNvPr id="102" name="Rectangle 101">
            <a:extLst>
              <a:ext uri="{FF2B5EF4-FFF2-40B4-BE49-F238E27FC236}">
                <a16:creationId xmlns:a16="http://schemas.microsoft.com/office/drawing/2014/main" id="{3D82F116-0D9B-4FB4-B2CD-CBFC7F9DCC34}"/>
              </a:ext>
            </a:extLst>
          </p:cNvPr>
          <p:cNvSpPr/>
          <p:nvPr/>
        </p:nvSpPr>
        <p:spPr>
          <a:xfrm>
            <a:off x="162333" y="2695293"/>
            <a:ext cx="1121373" cy="804345"/>
          </a:xfrm>
          <a:prstGeom prst="rect">
            <a:avLst/>
          </a:prstGeom>
          <a:solidFill>
            <a:srgbClr val="FFFFCC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lIns="45720" tIns="45720" rIns="45720" bIns="45720" anchor="ctr">
            <a:no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Finding issue</a:t>
            </a:r>
          </a:p>
        </p:txBody>
      </p:sp>
      <p:sp>
        <p:nvSpPr>
          <p:cNvPr id="103" name="Rectangle 4">
            <a:extLst>
              <a:ext uri="{FF2B5EF4-FFF2-40B4-BE49-F238E27FC236}">
                <a16:creationId xmlns:a16="http://schemas.microsoft.com/office/drawing/2014/main" id="{9F99C488-222C-4190-9BCA-ADD96A256BD7}"/>
              </a:ext>
            </a:extLst>
          </p:cNvPr>
          <p:cNvSpPr/>
          <p:nvPr/>
        </p:nvSpPr>
        <p:spPr>
          <a:xfrm>
            <a:off x="1350176" y="2663828"/>
            <a:ext cx="3127056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Lack of management</a:t>
            </a:r>
            <a:r>
              <a:rPr lang="en-US" altLang="ja-JP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/>
            <a:endParaRPr lang="en-US" altLang="ja-JP" sz="3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ja-JP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standard to horizontal apply countermeasure in factory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DFF29BB-58A0-4392-9D86-4C9366C26BDC}"/>
              </a:ext>
            </a:extLst>
          </p:cNvPr>
          <p:cNvSpPr/>
          <p:nvPr/>
        </p:nvSpPr>
        <p:spPr>
          <a:xfrm>
            <a:off x="1320308" y="2698827"/>
            <a:ext cx="3243066" cy="80081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lIns="45720" tIns="45720" rIns="45720" bIns="45720">
            <a:noAutofit/>
          </a:bodyPr>
          <a:lstStyle/>
          <a:p>
            <a:endParaRPr 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Star: 7 Points 105">
            <a:extLst>
              <a:ext uri="{FF2B5EF4-FFF2-40B4-BE49-F238E27FC236}">
                <a16:creationId xmlns:a16="http://schemas.microsoft.com/office/drawing/2014/main" id="{EB9ED6A5-6827-48B8-A61F-05750D46965F}"/>
              </a:ext>
            </a:extLst>
          </p:cNvPr>
          <p:cNvSpPr/>
          <p:nvPr/>
        </p:nvSpPr>
        <p:spPr>
          <a:xfrm>
            <a:off x="2317497" y="2324541"/>
            <a:ext cx="283137" cy="235398"/>
          </a:xfrm>
          <a:prstGeom prst="star7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四角形: 角を丸くする 22">
            <a:extLst>
              <a:ext uri="{FF2B5EF4-FFF2-40B4-BE49-F238E27FC236}">
                <a16:creationId xmlns:a16="http://schemas.microsoft.com/office/drawing/2014/main" id="{6EBB7082-2A66-4306-8307-E6DD1B5A4D40}"/>
              </a:ext>
            </a:extLst>
          </p:cNvPr>
          <p:cNvSpPr/>
          <p:nvPr/>
        </p:nvSpPr>
        <p:spPr>
          <a:xfrm>
            <a:off x="65248" y="1281885"/>
            <a:ext cx="4557602" cy="2284749"/>
          </a:xfrm>
          <a:prstGeom prst="roundRect">
            <a:avLst>
              <a:gd name="adj" fmla="val 843"/>
            </a:avLst>
          </a:prstGeom>
          <a:noFill/>
          <a:ln w="12700">
            <a:solidFill>
              <a:schemeClr val="bg1">
                <a:lumMod val="50000"/>
              </a:schemeClr>
            </a:solidFill>
            <a:headEnd/>
            <a:tailEnd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anchor="t"/>
          <a:lstStyle/>
          <a:p>
            <a:pPr>
              <a:lnSpc>
                <a:spcPct val="150000"/>
              </a:lnSpc>
            </a:pPr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A278787-84C9-4EDB-8812-38F9C8B47C09}"/>
              </a:ext>
            </a:extLst>
          </p:cNvPr>
          <p:cNvSpPr/>
          <p:nvPr/>
        </p:nvSpPr>
        <p:spPr>
          <a:xfrm>
            <a:off x="4701054" y="899547"/>
            <a:ext cx="4385703" cy="635950"/>
          </a:xfrm>
          <a:prstGeom prst="rect">
            <a:avLst/>
          </a:prstGeom>
          <a:gradFill flip="none" rotWithShape="1">
            <a:gsLst>
              <a:gs pos="0">
                <a:srgbClr val="CCECFF"/>
              </a:gs>
              <a:gs pos="30000">
                <a:srgbClr val="99CCFF"/>
              </a:gs>
              <a:gs pos="100000">
                <a:srgbClr val="6699FF"/>
              </a:gs>
              <a:gs pos="100000">
                <a:srgbClr val="6699FF"/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>
            <a:softEdge rad="31750"/>
          </a:effectLst>
        </p:spPr>
        <p:txBody>
          <a:bodyPr rtlCol="0" anchor="ctr"/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altLang="ja-JP" b="1" dirty="0">
                <a:solidFill>
                  <a:prstClr val="white"/>
                </a:solidFill>
                <a:effectLst>
                  <a:glow rad="127000">
                    <a:prstClr val="black"/>
                  </a:glo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Action : Combine with FA QC Centralize to build Standard project</a:t>
            </a:r>
          </a:p>
        </p:txBody>
      </p:sp>
      <p:sp>
        <p:nvSpPr>
          <p:cNvPr id="168" name="テキスト ボックス 97">
            <a:extLst>
              <a:ext uri="{FF2B5EF4-FFF2-40B4-BE49-F238E27FC236}">
                <a16:creationId xmlns:a16="http://schemas.microsoft.com/office/drawing/2014/main" id="{89D1D1FD-C459-470A-AFBD-CB3BE5684FE9}"/>
              </a:ext>
            </a:extLst>
          </p:cNvPr>
          <p:cNvSpPr txBox="1"/>
          <p:nvPr/>
        </p:nvSpPr>
        <p:spPr>
          <a:xfrm>
            <a:off x="7493783" y="2246125"/>
            <a:ext cx="1836671" cy="3700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QC Centralize members</a:t>
            </a:r>
            <a:endParaRPr kumimoji="1" lang="en-US" altLang="ja-JP" sz="1400" dirty="0">
              <a:effectLst>
                <a:glow rad="114300">
                  <a:schemeClr val="bg1">
                    <a:alpha val="85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5689689-A46E-4510-BB01-625E847A4009}"/>
              </a:ext>
            </a:extLst>
          </p:cNvPr>
          <p:cNvSpPr/>
          <p:nvPr/>
        </p:nvSpPr>
        <p:spPr>
          <a:xfrm>
            <a:off x="7171790" y="1705902"/>
            <a:ext cx="1844672" cy="5847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33E13C86-D2FD-4993-8EF6-21F3629F438A}"/>
              </a:ext>
            </a:extLst>
          </p:cNvPr>
          <p:cNvSpPr/>
          <p:nvPr/>
        </p:nvSpPr>
        <p:spPr>
          <a:xfrm>
            <a:off x="7750784" y="1947697"/>
            <a:ext cx="1377615" cy="201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91440" bIns="0"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sz="1400" b="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QC Centralize Leader</a:t>
            </a:r>
          </a:p>
        </p:txBody>
      </p:sp>
      <p:pic>
        <p:nvPicPr>
          <p:cNvPr id="180" name="Picture 179">
            <a:extLst>
              <a:ext uri="{FF2B5EF4-FFF2-40B4-BE49-F238E27FC236}">
                <a16:creationId xmlns:a16="http://schemas.microsoft.com/office/drawing/2014/main" id="{CCDB6836-7B39-4DAB-89F1-E9CD2B8F43A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987" r="7437" b="17594"/>
          <a:stretch/>
        </p:blipFill>
        <p:spPr>
          <a:xfrm>
            <a:off x="7229683" y="1741049"/>
            <a:ext cx="594122" cy="624217"/>
          </a:xfrm>
          <a:prstGeom prst="ellipse">
            <a:avLst/>
          </a:prstGeom>
          <a:ln w="34925" cmpd="thinThick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81" name="Rectangle 180">
            <a:extLst>
              <a:ext uri="{FF2B5EF4-FFF2-40B4-BE49-F238E27FC236}">
                <a16:creationId xmlns:a16="http://schemas.microsoft.com/office/drawing/2014/main" id="{45B67008-2B32-4005-A31C-0EE565B0485F}"/>
              </a:ext>
            </a:extLst>
          </p:cNvPr>
          <p:cNvSpPr/>
          <p:nvPr/>
        </p:nvSpPr>
        <p:spPr>
          <a:xfrm>
            <a:off x="7860442" y="1690697"/>
            <a:ext cx="1141036" cy="170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baseline="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THUY</a:t>
            </a:r>
            <a:endParaRPr lang="en-US" sz="1400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82" name="テキスト ボックス 97">
            <a:extLst>
              <a:ext uri="{FF2B5EF4-FFF2-40B4-BE49-F238E27FC236}">
                <a16:creationId xmlns:a16="http://schemas.microsoft.com/office/drawing/2014/main" id="{4CCE28A0-F80E-4F13-86EA-A94E47D165CA}"/>
              </a:ext>
            </a:extLst>
          </p:cNvPr>
          <p:cNvSpPr txBox="1"/>
          <p:nvPr/>
        </p:nvSpPr>
        <p:spPr>
          <a:xfrm>
            <a:off x="5079426" y="2228163"/>
            <a:ext cx="1915200" cy="3700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MQA members</a:t>
            </a:r>
            <a:endParaRPr kumimoji="1" lang="en-US" altLang="ja-JP" sz="1400" dirty="0">
              <a:effectLst>
                <a:glow rad="114300">
                  <a:schemeClr val="bg1">
                    <a:alpha val="85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73FAAE00-9B4C-46F6-91A4-C03A2B0BEF73}"/>
              </a:ext>
            </a:extLst>
          </p:cNvPr>
          <p:cNvGrpSpPr/>
          <p:nvPr/>
        </p:nvGrpSpPr>
        <p:grpSpPr>
          <a:xfrm>
            <a:off x="4719935" y="1681632"/>
            <a:ext cx="1989307" cy="608110"/>
            <a:chOff x="223742" y="1895926"/>
            <a:chExt cx="4060459" cy="1059947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96EACD56-F03A-4D15-A00F-EEA110619877}"/>
                </a:ext>
              </a:extLst>
            </p:cNvPr>
            <p:cNvSpPr/>
            <p:nvPr/>
          </p:nvSpPr>
          <p:spPr>
            <a:xfrm>
              <a:off x="223742" y="1936599"/>
              <a:ext cx="4060459" cy="101927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5552338F-A1E9-430A-A483-AD0B0AEA8745}"/>
                </a:ext>
              </a:extLst>
            </p:cNvPr>
            <p:cNvSpPr/>
            <p:nvPr/>
          </p:nvSpPr>
          <p:spPr>
            <a:xfrm>
              <a:off x="1636972" y="2533022"/>
              <a:ext cx="2589106" cy="3508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0" rIns="91440" bIns="0"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en-US" sz="1400" b="0" dirty="0"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MQA Leader</a:t>
              </a: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0A0F2E00-E124-4F7F-9417-DE7E75D22C76}"/>
                </a:ext>
              </a:extLst>
            </p:cNvPr>
            <p:cNvSpPr/>
            <p:nvPr/>
          </p:nvSpPr>
          <p:spPr>
            <a:xfrm>
              <a:off x="1859287" y="1895926"/>
              <a:ext cx="2144476" cy="2968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baseline="0" dirty="0"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THANH</a:t>
              </a:r>
              <a:endParaRPr lang="en-US" sz="14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188" name="Picture 187">
            <a:extLst>
              <a:ext uri="{FF2B5EF4-FFF2-40B4-BE49-F238E27FC236}">
                <a16:creationId xmlns:a16="http://schemas.microsoft.com/office/drawing/2014/main" id="{7B0CF7DF-DB25-4ACE-9B85-EFAA6B05A62F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55784" y="1746309"/>
            <a:ext cx="634224" cy="624935"/>
          </a:xfrm>
          <a:prstGeom prst="ellipse">
            <a:avLst/>
          </a:prstGeom>
          <a:ln w="34925" cmpd="thinThick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89" name="Arrow: Left-Right 188">
            <a:extLst>
              <a:ext uri="{FF2B5EF4-FFF2-40B4-BE49-F238E27FC236}">
                <a16:creationId xmlns:a16="http://schemas.microsoft.com/office/drawing/2014/main" id="{26F6671D-93E4-4A10-93BF-B69B9F3B551C}"/>
              </a:ext>
            </a:extLst>
          </p:cNvPr>
          <p:cNvSpPr/>
          <p:nvPr/>
        </p:nvSpPr>
        <p:spPr>
          <a:xfrm>
            <a:off x="6716931" y="1865988"/>
            <a:ext cx="452481" cy="262731"/>
          </a:xfrm>
          <a:prstGeom prst="leftRightArrow">
            <a:avLst>
              <a:gd name="adj1" fmla="val 37917"/>
              <a:gd name="adj2" fmla="val 50000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90" name="四角形: 角を丸くする 22">
            <a:extLst>
              <a:ext uri="{FF2B5EF4-FFF2-40B4-BE49-F238E27FC236}">
                <a16:creationId xmlns:a16="http://schemas.microsoft.com/office/drawing/2014/main" id="{929CA688-18DC-49DB-B4CE-D5F359C305BA}"/>
              </a:ext>
            </a:extLst>
          </p:cNvPr>
          <p:cNvSpPr/>
          <p:nvPr/>
        </p:nvSpPr>
        <p:spPr>
          <a:xfrm>
            <a:off x="4666635" y="1541238"/>
            <a:ext cx="4407017" cy="2025396"/>
          </a:xfrm>
          <a:prstGeom prst="roundRect">
            <a:avLst>
              <a:gd name="adj" fmla="val 843"/>
            </a:avLst>
          </a:prstGeom>
          <a:noFill/>
          <a:ln w="12700">
            <a:solidFill>
              <a:schemeClr val="bg1">
                <a:lumMod val="50000"/>
              </a:schemeClr>
            </a:solidFill>
            <a:headEnd/>
            <a:tailEnd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anchor="t"/>
          <a:lstStyle/>
          <a:p>
            <a:pPr>
              <a:lnSpc>
                <a:spcPct val="150000"/>
              </a:lnSpc>
            </a:pPr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9A8BC2-A652-411D-A8D8-2393DFAB2B44}"/>
              </a:ext>
            </a:extLst>
          </p:cNvPr>
          <p:cNvSpPr/>
          <p:nvPr/>
        </p:nvSpPr>
        <p:spPr>
          <a:xfrm>
            <a:off x="1053465" y="3612867"/>
            <a:ext cx="8033284" cy="587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kumimoji="1" lang="en-US" sz="1600" b="1" dirty="0"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Weekly Activity– Production QC Centralize &amp; MQA Meeting</a:t>
            </a:r>
          </a:p>
          <a:p>
            <a:r>
              <a:rPr kumimoji="1" lang="en-US" sz="1600" b="1" dirty="0">
                <a:solidFill>
                  <a:srgbClr val="0000FF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     Making C/M Ranking rule </a:t>
            </a:r>
            <a:r>
              <a:rPr kumimoji="1" lang="en-US" sz="1600" b="1" dirty="0">
                <a:solidFill>
                  <a:srgbClr val="0000FF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kumimoji="1" lang="en-US" sz="1600" b="1" dirty="0">
                <a:solidFill>
                  <a:srgbClr val="0000FF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Review problem – Horizontal Activities</a:t>
            </a:r>
            <a:endParaRPr lang="en-US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B497A0-6D4E-46B4-A676-DDFB05E6C7FB}"/>
              </a:ext>
            </a:extLst>
          </p:cNvPr>
          <p:cNvSpPr/>
          <p:nvPr/>
        </p:nvSpPr>
        <p:spPr>
          <a:xfrm>
            <a:off x="4620556" y="2394280"/>
            <a:ext cx="4691580" cy="1206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ja-JP" b="1" u="sng" dirty="0">
                <a:solidFill>
                  <a:srgbClr val="0000FF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Mission: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000FF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Make horizontal countermeasure apply standard to prevent HARENCHI defect (All BD/BU)</a:t>
            </a:r>
            <a:endParaRPr lang="en-US" sz="1600" dirty="0"/>
          </a:p>
        </p:txBody>
      </p:sp>
      <p:sp>
        <p:nvSpPr>
          <p:cNvPr id="191" name="Isosceles Triangle 190">
            <a:extLst>
              <a:ext uri="{FF2B5EF4-FFF2-40B4-BE49-F238E27FC236}">
                <a16:creationId xmlns:a16="http://schemas.microsoft.com/office/drawing/2014/main" id="{69999744-7CD0-4AF9-B38F-7FDD340B3BC7}"/>
              </a:ext>
            </a:extLst>
          </p:cNvPr>
          <p:cNvSpPr/>
          <p:nvPr/>
        </p:nvSpPr>
        <p:spPr>
          <a:xfrm rot="16200000" flipV="1">
            <a:off x="4523701" y="1005467"/>
            <a:ext cx="356127" cy="141011"/>
          </a:xfrm>
          <a:prstGeom prst="triangle">
            <a:avLst>
              <a:gd name="adj" fmla="val 49197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7532D1F-23D7-4B7C-91C5-1544C2511BA8}"/>
              </a:ext>
            </a:extLst>
          </p:cNvPr>
          <p:cNvSpPr/>
          <p:nvPr/>
        </p:nvSpPr>
        <p:spPr>
          <a:xfrm>
            <a:off x="54391" y="3614153"/>
            <a:ext cx="999074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lIns="45720" tIns="45720" rIns="45720" bIns="45720" anchor="ctr">
            <a:no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Detailed Action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D833288-502C-45A8-822E-9047F85400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598222"/>
              </p:ext>
            </p:extLst>
          </p:nvPr>
        </p:nvGraphicFramePr>
        <p:xfrm>
          <a:off x="90035" y="4246447"/>
          <a:ext cx="4491516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1640">
                  <a:extLst>
                    <a:ext uri="{9D8B030D-6E8A-4147-A177-3AD203B41FA5}">
                      <a16:colId xmlns:a16="http://schemas.microsoft.com/office/drawing/2014/main" val="4211305617"/>
                    </a:ext>
                  </a:extLst>
                </a:gridCol>
                <a:gridCol w="1634067">
                  <a:extLst>
                    <a:ext uri="{9D8B030D-6E8A-4147-A177-3AD203B41FA5}">
                      <a16:colId xmlns:a16="http://schemas.microsoft.com/office/drawing/2014/main" val="1678786982"/>
                    </a:ext>
                  </a:extLst>
                </a:gridCol>
                <a:gridCol w="1845809">
                  <a:extLst>
                    <a:ext uri="{9D8B030D-6E8A-4147-A177-3AD203B41FA5}">
                      <a16:colId xmlns:a16="http://schemas.microsoft.com/office/drawing/2014/main" val="1446192050"/>
                    </a:ext>
                  </a:extLst>
                </a:gridCol>
              </a:tblGrid>
              <a:tr h="2558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C/M Rank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Define C/M rank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Adding standard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559798"/>
                  </a:ext>
                </a:extLst>
              </a:tr>
              <a:tr h="2558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Apply all cat.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Production std.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678049"/>
                  </a:ext>
                </a:extLst>
              </a:tr>
              <a:tr h="2558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Apply each cat.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400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check-sheet / WI / Countermeasure 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3839146"/>
                  </a:ext>
                </a:extLst>
              </a:tr>
              <a:tr h="25921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Apply each 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5249910"/>
                  </a:ext>
                </a:extLst>
              </a:tr>
              <a:tr h="2558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Training / Temp.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8341254"/>
                  </a:ext>
                </a:extLst>
              </a:tr>
            </a:tbl>
          </a:graphicData>
        </a:graphic>
      </p:graphicFrame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53383383-7411-475B-812F-1EBFF3E2D7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167374"/>
              </p:ext>
            </p:extLst>
          </p:nvPr>
        </p:nvGraphicFramePr>
        <p:xfrm>
          <a:off x="4655569" y="5112796"/>
          <a:ext cx="4405777" cy="7366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5066">
                  <a:extLst>
                    <a:ext uri="{9D8B030D-6E8A-4147-A177-3AD203B41FA5}">
                      <a16:colId xmlns:a16="http://schemas.microsoft.com/office/drawing/2014/main" val="4211305617"/>
                    </a:ext>
                  </a:extLst>
                </a:gridCol>
                <a:gridCol w="1018026">
                  <a:extLst>
                    <a:ext uri="{9D8B030D-6E8A-4147-A177-3AD203B41FA5}">
                      <a16:colId xmlns:a16="http://schemas.microsoft.com/office/drawing/2014/main" val="1678786982"/>
                    </a:ext>
                  </a:extLst>
                </a:gridCol>
                <a:gridCol w="1169862">
                  <a:extLst>
                    <a:ext uri="{9D8B030D-6E8A-4147-A177-3AD203B41FA5}">
                      <a16:colId xmlns:a16="http://schemas.microsoft.com/office/drawing/2014/main" val="1179369832"/>
                    </a:ext>
                  </a:extLst>
                </a:gridCol>
                <a:gridCol w="952823">
                  <a:extLst>
                    <a:ext uri="{9D8B030D-6E8A-4147-A177-3AD203B41FA5}">
                      <a16:colId xmlns:a16="http://schemas.microsoft.com/office/drawing/2014/main" val="2415111995"/>
                    </a:ext>
                  </a:extLst>
                </a:gridCol>
              </a:tblGrid>
              <a:tr h="36831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C/M Rank 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 Issue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C/M Rank 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354 issue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678049"/>
                  </a:ext>
                </a:extLst>
              </a:tr>
              <a:tr h="36831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C/M Rank 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153 Issue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C/M Rank 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668 issue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3839146"/>
                  </a:ext>
                </a:extLst>
              </a:tr>
            </a:tbl>
          </a:graphicData>
        </a:graphic>
      </p:graphicFrame>
      <p:sp>
        <p:nvSpPr>
          <p:cNvPr id="67" name="Rectangle 66">
            <a:extLst>
              <a:ext uri="{FF2B5EF4-FFF2-40B4-BE49-F238E27FC236}">
                <a16:creationId xmlns:a16="http://schemas.microsoft.com/office/drawing/2014/main" id="{89CC676A-A5F6-4C22-99E7-B4E685F108DA}"/>
              </a:ext>
            </a:extLst>
          </p:cNvPr>
          <p:cNvSpPr/>
          <p:nvPr/>
        </p:nvSpPr>
        <p:spPr>
          <a:xfrm>
            <a:off x="5962030" y="1532917"/>
            <a:ext cx="1848752" cy="2637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>
            <a:softEdge rad="31750"/>
          </a:effectLst>
        </p:spPr>
        <p:txBody>
          <a:bodyPr lIns="0" tIns="0" rIns="0" bIns="91440" rtlCol="0" anchor="ctr"/>
          <a:lstStyle/>
          <a:p>
            <a:pPr algn="ctr">
              <a:lnSpc>
                <a:spcPct val="150000"/>
              </a:lnSpc>
            </a:pPr>
            <a:r>
              <a:rPr lang="en-GB" altLang="ja-JP" sz="1600" b="1" dirty="0">
                <a:solidFill>
                  <a:prstClr val="white"/>
                </a:solidFill>
                <a:effectLst>
                  <a:glow rad="127000">
                    <a:schemeClr val="accent1">
                      <a:lumMod val="75000"/>
                    </a:schemeClr>
                  </a:glo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From Oct.23 </a:t>
            </a:r>
            <a:endParaRPr lang="en-US" altLang="ja-JP" sz="1600" b="1" dirty="0">
              <a:solidFill>
                <a:prstClr val="white"/>
              </a:solidFill>
              <a:effectLst>
                <a:glow rad="127000">
                  <a:schemeClr val="accent1">
                    <a:lumMod val="75000"/>
                  </a:schemeClr>
                </a:glow>
              </a:effectLst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AB02091-4F21-4A75-BAA2-898D092A5554}"/>
              </a:ext>
            </a:extLst>
          </p:cNvPr>
          <p:cNvSpPr/>
          <p:nvPr/>
        </p:nvSpPr>
        <p:spPr>
          <a:xfrm>
            <a:off x="5282938" y="6107362"/>
            <a:ext cx="43984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C/M Rank A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BAF1CB2-17E4-4CFC-85CC-E645E2448963}"/>
              </a:ext>
            </a:extLst>
          </p:cNvPr>
          <p:cNvSpPr/>
          <p:nvPr/>
        </p:nvSpPr>
        <p:spPr>
          <a:xfrm>
            <a:off x="4697474" y="4569345"/>
            <a:ext cx="4250061" cy="253492"/>
          </a:xfrm>
          <a:prstGeom prst="rect">
            <a:avLst/>
          </a:prstGeom>
        </p:spPr>
        <p:txBody>
          <a:bodyPr wrap="square" lIns="7200" tIns="0" rIns="7200" bIns="7200" anchor="t" anchorCtr="0">
            <a:spAutoFit/>
          </a:bodyPr>
          <a:lstStyle/>
          <a:p>
            <a:r>
              <a:rPr kumimoji="1" lang="en-US" altLang="ja-JP" sz="1600" dirty="0">
                <a:solidFill>
                  <a:srgbClr val="0F20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❶ </a:t>
            </a:r>
            <a:r>
              <a:rPr kumimoji="1" lang="en-US" altLang="ja-JP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 1200 countermeasure for ranking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1464385-83FE-4574-9282-41F3DD3F44BA}"/>
              </a:ext>
            </a:extLst>
          </p:cNvPr>
          <p:cNvSpPr/>
          <p:nvPr/>
        </p:nvSpPr>
        <p:spPr>
          <a:xfrm>
            <a:off x="4639574" y="4834071"/>
            <a:ext cx="3701699" cy="253492"/>
          </a:xfrm>
          <a:prstGeom prst="rect">
            <a:avLst/>
          </a:prstGeom>
        </p:spPr>
        <p:txBody>
          <a:bodyPr wrap="square" lIns="7200" tIns="0" rIns="7200" bIns="7200" anchor="t" anchorCtr="0">
            <a:spAutoFit/>
          </a:bodyPr>
          <a:lstStyle/>
          <a:p>
            <a:r>
              <a:rPr kumimoji="1" lang="en-US" altLang="ja-JP" sz="1600" dirty="0">
                <a:solidFill>
                  <a:srgbClr val="0F20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❷ </a:t>
            </a:r>
            <a:r>
              <a:rPr kumimoji="1" lang="en-US" altLang="ja-JP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 Countermeasure result</a:t>
            </a:r>
          </a:p>
        </p:txBody>
      </p:sp>
    </p:spTree>
    <p:extLst>
      <p:ext uri="{BB962C8B-B14F-4D97-AF65-F5344CB8AC3E}">
        <p14:creationId xmlns:p14="http://schemas.microsoft.com/office/powerpoint/2010/main" val="493541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30192</TotalTime>
  <Words>2493</Words>
  <Application>Microsoft Office PowerPoint</Application>
  <PresentationFormat>On-screen Show (4:3)</PresentationFormat>
  <Paragraphs>630</Paragraphs>
  <Slides>14</Slides>
  <Notes>14</Notes>
  <HiddenSlides>1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31" baseType="lpstr">
      <vt:lpstr>HGP創英角ｺﾞｼｯｸUB</vt:lpstr>
      <vt:lpstr>HGP創英角ｺﾞｼｯｸUB</vt:lpstr>
      <vt:lpstr>HGSSoeiKakugothicUB</vt:lpstr>
      <vt:lpstr>Meiryo</vt:lpstr>
      <vt:lpstr>Meiryo UI</vt:lpstr>
      <vt:lpstr>MS Gothic</vt:lpstr>
      <vt:lpstr>MS PGothic</vt:lpstr>
      <vt:lpstr>MS PGothic</vt:lpstr>
      <vt:lpstr>游ゴシック</vt:lpstr>
      <vt:lpstr>Arial</vt:lpstr>
      <vt:lpstr>Arial </vt:lpstr>
      <vt:lpstr>Calibri</vt:lpstr>
      <vt:lpstr>Calibri Light</vt:lpstr>
      <vt:lpstr>MS Reference Sans Serif</vt:lpstr>
      <vt:lpstr>Wingdings</vt:lpstr>
      <vt:lpstr>Wingdings 2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Thanh Nguyen Duy</dc:creator>
  <cp:lastModifiedBy>Thanh Nguyen Duy</cp:lastModifiedBy>
  <cp:revision>1407</cp:revision>
  <dcterms:created xsi:type="dcterms:W3CDTF">2023-11-26T14:00:20Z</dcterms:created>
  <dcterms:modified xsi:type="dcterms:W3CDTF">2024-01-18T09:43:04Z</dcterms:modified>
</cp:coreProperties>
</file>